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7" r:id="rId2"/>
    <p:sldId id="293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284" r:id="rId22"/>
    <p:sldId id="285" r:id="rId23"/>
    <p:sldId id="286" r:id="rId24"/>
    <p:sldId id="345" r:id="rId25"/>
    <p:sldId id="295" r:id="rId26"/>
    <p:sldId id="296" r:id="rId27"/>
    <p:sldId id="346" r:id="rId28"/>
    <p:sldId id="289" r:id="rId29"/>
    <p:sldId id="290" r:id="rId30"/>
    <p:sldId id="291" r:id="rId31"/>
    <p:sldId id="294" r:id="rId32"/>
    <p:sldId id="347" r:id="rId33"/>
    <p:sldId id="297" r:id="rId34"/>
    <p:sldId id="299" r:id="rId35"/>
    <p:sldId id="300" r:id="rId36"/>
    <p:sldId id="301" r:id="rId37"/>
    <p:sldId id="302" r:id="rId38"/>
    <p:sldId id="335" r:id="rId39"/>
    <p:sldId id="303" r:id="rId40"/>
    <p:sldId id="304" r:id="rId41"/>
    <p:sldId id="305" r:id="rId42"/>
    <p:sldId id="348" r:id="rId43"/>
    <p:sldId id="349" r:id="rId44"/>
    <p:sldId id="336" r:id="rId45"/>
    <p:sldId id="352" r:id="rId46"/>
    <p:sldId id="353" r:id="rId47"/>
    <p:sldId id="354" r:id="rId48"/>
    <p:sldId id="355" r:id="rId49"/>
    <p:sldId id="356" r:id="rId50"/>
    <p:sldId id="274" r:id="rId51"/>
    <p:sldId id="275" r:id="rId52"/>
    <p:sldId id="276" r:id="rId53"/>
    <p:sldId id="277" r:id="rId54"/>
    <p:sldId id="258" r:id="rId55"/>
    <p:sldId id="259" r:id="rId56"/>
    <p:sldId id="261" r:id="rId57"/>
    <p:sldId id="262" r:id="rId58"/>
    <p:sldId id="263" r:id="rId59"/>
    <p:sldId id="264" r:id="rId60"/>
    <p:sldId id="266" r:id="rId61"/>
    <p:sldId id="268" r:id="rId62"/>
    <p:sldId id="270" r:id="rId63"/>
    <p:sldId id="269" r:id="rId64"/>
    <p:sldId id="278" r:id="rId65"/>
    <p:sldId id="279" r:id="rId66"/>
    <p:sldId id="28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5"/>
    <p:restoredTop sz="91574"/>
  </p:normalViewPr>
  <p:slideViewPr>
    <p:cSldViewPr snapToGrid="0" snapToObjects="1">
      <p:cViewPr varScale="1">
        <p:scale>
          <a:sx n="99" d="100"/>
          <a:sy n="99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B8047-4DBE-4D08-925D-E49847F6EC2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38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B8047-4DBE-4D08-925D-E49847F6EC2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001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B8047-4DBE-4D08-925D-E49847F6EC2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72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from concepts and ideas to a visualization via computer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B164C-5AF8-48DC-8378-153F487318B6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97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</a:t>
            </a:r>
            <a:r>
              <a:rPr lang="en-US" baseline="0" dirty="0"/>
              <a:t> is about pixels, both on screen and in print. We will not talk about dynamics of images (refresh rate, frame rate, etc)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B164C-5AF8-48DC-8378-153F487318B6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797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Fortunately, we don’t have to do</a:t>
            </a:r>
            <a:r>
              <a:rPr lang="en-US" baseline="0" dirty="0"/>
              <a:t> this ourselves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B164C-5AF8-48DC-8378-153F487318B6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61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  <a:r>
              <a:rPr lang="en-US" baseline="0" dirty="0"/>
              <a:t> 1: Use python to output plotting instructions, then use a 3</a:t>
            </a:r>
            <a:r>
              <a:rPr lang="en-US" baseline="30000" dirty="0"/>
              <a:t>rd</a:t>
            </a:r>
            <a:r>
              <a:rPr lang="en-US" baseline="0" dirty="0"/>
              <a:t> party to to display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B164C-5AF8-48DC-8378-153F487318B6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8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12/19/21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69960" y="1384161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The grammar of graphics and </a:t>
            </a:r>
            <a:r>
              <a:rPr lang="en-US" sz="36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tidyverse</a:t>
            </a:r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Dr Adam 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F7DC52-B6FD-7946-B9BB-862F0C72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134"/>
            <a:ext cx="12192000" cy="52221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53EAE3-4FE8-504F-A35F-ACE06A0479A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Major components of grammar of graphics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5166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11F9BD-748C-E443-9495-392E9BFF5CC2}"/>
              </a:ext>
            </a:extLst>
          </p:cNvPr>
          <p:cNvSpPr/>
          <p:nvPr/>
        </p:nvSpPr>
        <p:spPr>
          <a:xfrm>
            <a:off x="566058" y="1111182"/>
            <a:ext cx="1128848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1. </a:t>
            </a:r>
            <a:r>
              <a:rPr lang="en-GB" sz="2400" b="1" dirty="0"/>
              <a:t>Data</a:t>
            </a:r>
            <a:r>
              <a:rPr lang="en-GB" sz="2400" dirty="0"/>
              <a:t>: Always start with the data, identify the dimensions you want to visualize.</a:t>
            </a:r>
          </a:p>
          <a:p>
            <a:r>
              <a:rPr lang="en-GB" sz="2400" dirty="0"/>
              <a:t>2. </a:t>
            </a:r>
            <a:r>
              <a:rPr lang="en-GB" sz="2400" b="1" dirty="0"/>
              <a:t>Aesthetics</a:t>
            </a:r>
            <a:r>
              <a:rPr lang="en-GB" sz="2400" dirty="0"/>
              <a:t>: Confirm the axes based on the data dimensions, positions of various data points in the plot. Also check if any form of encoding is needed including size, shape, </a:t>
            </a:r>
            <a:r>
              <a:rPr lang="en-GB" sz="2400" dirty="0" err="1"/>
              <a:t>color</a:t>
            </a:r>
            <a:r>
              <a:rPr lang="en-GB" sz="2400" dirty="0"/>
              <a:t> and so on which are useful for plotting multiple data dimensions.</a:t>
            </a:r>
          </a:p>
          <a:p>
            <a:r>
              <a:rPr lang="en-GB" sz="2400" dirty="0"/>
              <a:t>3. </a:t>
            </a:r>
            <a:r>
              <a:rPr lang="en-GB" sz="2400" b="1" dirty="0"/>
              <a:t>Scale</a:t>
            </a:r>
            <a:r>
              <a:rPr lang="en-GB" sz="2400" dirty="0"/>
              <a:t>: Do we need to scale the potential values, use a specific scale to represent multiple values or a range?</a:t>
            </a:r>
          </a:p>
          <a:p>
            <a:r>
              <a:rPr lang="en-GB" sz="2400" dirty="0"/>
              <a:t>4. </a:t>
            </a:r>
            <a:r>
              <a:rPr lang="en-GB" sz="2400" b="1" dirty="0"/>
              <a:t>Geometric objects</a:t>
            </a:r>
            <a:r>
              <a:rPr lang="en-GB" sz="2400" dirty="0"/>
              <a:t>: These are popularly known as ‘</a:t>
            </a:r>
            <a:r>
              <a:rPr lang="en-GB" sz="2400" dirty="0" err="1"/>
              <a:t>geoms</a:t>
            </a:r>
            <a:r>
              <a:rPr lang="en-GB" sz="2400" dirty="0"/>
              <a:t>’. This would cover the way we would depict the data points on the visualization. Should it be points, bars, lines and so on?</a:t>
            </a:r>
          </a:p>
          <a:p>
            <a:r>
              <a:rPr lang="en-GB" sz="2400" dirty="0"/>
              <a:t>5. </a:t>
            </a:r>
            <a:r>
              <a:rPr lang="en-GB" sz="2400" b="1" dirty="0"/>
              <a:t>Statistics</a:t>
            </a:r>
            <a:r>
              <a:rPr lang="en-GB" sz="2400" dirty="0"/>
              <a:t>: Do we need to show some statistical measures in the visualization like measures of central tendency, spread, confidence intervals?</a:t>
            </a:r>
          </a:p>
          <a:p>
            <a:r>
              <a:rPr lang="en-GB" sz="2400" dirty="0"/>
              <a:t>6. </a:t>
            </a:r>
            <a:r>
              <a:rPr lang="en-GB" sz="2400" b="1" dirty="0"/>
              <a:t>Facets</a:t>
            </a:r>
            <a:r>
              <a:rPr lang="en-GB" sz="2400" dirty="0"/>
              <a:t>: Do we need to create subplots based on specific data dimensions?</a:t>
            </a:r>
          </a:p>
          <a:p>
            <a:r>
              <a:rPr lang="en-GB" sz="2400" dirty="0"/>
              <a:t>7. </a:t>
            </a:r>
            <a:r>
              <a:rPr lang="en-GB" sz="2400" b="1" dirty="0"/>
              <a:t>Coordinate system</a:t>
            </a:r>
            <a:r>
              <a:rPr lang="en-GB" sz="2400" dirty="0"/>
              <a:t>: What kind of a coordinate system should the visualization be based on — should it be cartesian or polar?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55137D-C190-EB4C-ABE4-A2827863881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Major components of grammar of graphics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1145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799E-CFA3-2A4D-A4D5-719AB39E90F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Always start with the data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3E6A2-D721-E143-BFC8-B8B0942D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7" y="2453822"/>
            <a:ext cx="3136900" cy="107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589200-145C-8B48-8FB5-32DD1A6A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93" y="820057"/>
            <a:ext cx="71501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5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799E-CFA3-2A4D-A4D5-719AB39E90F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Visualise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in three-dimensions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EC094-8D6A-0240-AAA3-92357550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8" y="2077150"/>
            <a:ext cx="50927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349DE-2651-234F-B4BC-3CFC2789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053" y="1234622"/>
            <a:ext cx="6904618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7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799E-CFA3-2A4D-A4D5-719AB39E90F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Visualise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in four-dimensions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ED527-B3BC-874C-9E45-907EE8FF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7" y="2645229"/>
            <a:ext cx="449580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F8D74F-777E-8543-92E3-4A80A7AB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357" y="1513113"/>
            <a:ext cx="6602777" cy="42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78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799E-CFA3-2A4D-A4D5-719AB39E90F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Facet wrap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37181-2673-7740-96B2-F1F1AC31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2773135"/>
            <a:ext cx="3429000" cy="163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C412B-1690-C14B-8698-983253BE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625" y="1358446"/>
            <a:ext cx="6316326" cy="41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98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799E-CFA3-2A4D-A4D5-719AB39E90F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Visualize statistics and dimensions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A6F1C-6548-2344-96A6-55EFB8BA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58" y="2714172"/>
            <a:ext cx="34798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38C1C-6165-674B-9DA3-C1FEB17B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51" y="1343672"/>
            <a:ext cx="6989536" cy="46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13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799E-CFA3-2A4D-A4D5-719AB39E90F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Visualize five dimensions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C1BDE-3B22-524C-8BFF-B048B5A1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2463800"/>
            <a:ext cx="3302000" cy="19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5F89E1-4F4B-6E4C-90D2-DCE08F35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105" y="1567541"/>
            <a:ext cx="6361101" cy="42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33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799E-CFA3-2A4D-A4D5-719AB39E90F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Visualize six dimensions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6D6B7-6547-EE45-84E1-7A38AD96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2542721"/>
            <a:ext cx="3810000" cy="196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89161-EE96-6240-BBE2-2F42DC065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95" y="1338021"/>
            <a:ext cx="6784304" cy="448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25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42C75-C380-5548-82A6-1597AECA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2" y="1301332"/>
            <a:ext cx="4730750" cy="49688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8475DA-4D49-A443-A572-9E411EF6569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More dimensions?</a:t>
            </a:r>
            <a:endParaRPr lang="en-GB" sz="3200" dirty="0"/>
          </a:p>
        </p:txBody>
      </p:sp>
      <p:pic>
        <p:nvPicPr>
          <p:cNvPr id="12290" name="Picture 2" descr="Hans Rosling - Wikipedia">
            <a:extLst>
              <a:ext uri="{FF2B5EF4-FFF2-40B4-BE49-F238E27FC236}">
                <a16:creationId xmlns:a16="http://schemas.microsoft.com/office/drawing/2014/main" id="{11F4CBAE-B2D7-0B4E-B77A-366DD6F03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156" y="1961951"/>
            <a:ext cx="2661804" cy="376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25C22B-65BA-DC49-99E9-F2ECE055E97A}"/>
              </a:ext>
            </a:extLst>
          </p:cNvPr>
          <p:cNvGrpSpPr/>
          <p:nvPr/>
        </p:nvGrpSpPr>
        <p:grpSpPr>
          <a:xfrm>
            <a:off x="891610" y="1301332"/>
            <a:ext cx="4271562" cy="1003194"/>
            <a:chOff x="611559" y="2708920"/>
            <a:chExt cx="2220409" cy="767423"/>
          </a:xfrm>
        </p:grpSpPr>
        <p:sp>
          <p:nvSpPr>
            <p:cNvPr id="8" name="Rounded Rectangle 58">
              <a:extLst>
                <a:ext uri="{FF2B5EF4-FFF2-40B4-BE49-F238E27FC236}">
                  <a16:creationId xmlns:a16="http://schemas.microsoft.com/office/drawing/2014/main" id="{1E7D4250-9FF8-7A49-9ACB-C847C660ACFF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A8EE61-9705-D94A-B186-6B9459AAECE7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282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6F603C-3767-4041-B0A3-6F1223A4C876}"/>
                </a:ext>
              </a:extLst>
            </p:cNvPr>
            <p:cNvSpPr txBox="1"/>
            <p:nvPr/>
          </p:nvSpPr>
          <p:spPr>
            <a:xfrm>
              <a:off x="729762" y="2708920"/>
              <a:ext cx="1964416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Hans </a:t>
              </a:r>
              <a:r>
                <a:rPr lang="en-US" altLang="ko-KR" sz="2800" b="1" dirty="0" err="1">
                  <a:solidFill>
                    <a:schemeClr val="bg1"/>
                  </a:solidFill>
                  <a:cs typeface="Arial" pitchFamily="34" charset="0"/>
                </a:rPr>
                <a:t>Rosling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82C499-FDA6-5C4C-BAD4-9D0F58C6BE85}"/>
              </a:ext>
            </a:extLst>
          </p:cNvPr>
          <p:cNvSpPr txBox="1"/>
          <p:nvPr/>
        </p:nvSpPr>
        <p:spPr>
          <a:xfrm>
            <a:off x="1119006" y="5998029"/>
            <a:ext cx="390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facets and a time component</a:t>
            </a:r>
          </a:p>
        </p:txBody>
      </p:sp>
    </p:spTree>
    <p:extLst>
      <p:ext uri="{BB962C8B-B14F-4D97-AF65-F5344CB8AC3E}">
        <p14:creationId xmlns:p14="http://schemas.microsoft.com/office/powerpoint/2010/main" val="115119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1E947-E45B-BA4B-8B92-847BB03C4D1F}"/>
              </a:ext>
            </a:extLst>
          </p:cNvPr>
          <p:cNvSpPr txBox="1"/>
          <p:nvPr/>
        </p:nvSpPr>
        <p:spPr>
          <a:xfrm>
            <a:off x="4660065" y="16244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75F6F0-B75D-724D-A77C-AD684118E61E}"/>
              </a:ext>
            </a:extLst>
          </p:cNvPr>
          <p:cNvGrpSpPr/>
          <p:nvPr/>
        </p:nvGrpSpPr>
        <p:grpSpPr>
          <a:xfrm>
            <a:off x="5730920" y="1692836"/>
            <a:ext cx="5737181" cy="938414"/>
            <a:chOff x="665833" y="2655508"/>
            <a:chExt cx="3322837" cy="9384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19A7A1-E6AA-FE44-B633-771A80893C30}"/>
                </a:ext>
              </a:extLst>
            </p:cNvPr>
            <p:cNvSpPr txBox="1"/>
            <p:nvPr/>
          </p:nvSpPr>
          <p:spPr>
            <a:xfrm>
              <a:off x="787499" y="3255368"/>
              <a:ext cx="320117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01C2F2-639B-4445-B236-BED59F773E67}"/>
                </a:ext>
              </a:extLst>
            </p:cNvPr>
            <p:cNvSpPr txBox="1"/>
            <p:nvPr/>
          </p:nvSpPr>
          <p:spPr>
            <a:xfrm>
              <a:off x="665833" y="2655508"/>
              <a:ext cx="3322837" cy="5193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What is Grammar </a:t>
              </a:r>
              <a:r>
                <a:rPr lang="en-US" altLang="ko-KR" b="1" dirty="0" err="1">
                  <a:solidFill>
                    <a:schemeClr val="bg1"/>
                  </a:solidFill>
                  <a:cs typeface="Arial" pitchFamily="34" charset="0"/>
                </a:rPr>
                <a:t>og</a:t>
              </a:r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 Graphics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F2D12D-2D3E-034E-9E94-3C7B025BDCE7}"/>
              </a:ext>
            </a:extLst>
          </p:cNvPr>
          <p:cNvSpPr txBox="1"/>
          <p:nvPr/>
        </p:nvSpPr>
        <p:spPr>
          <a:xfrm>
            <a:off x="4660065" y="28284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C8528-A1A9-FF47-88B1-AB2047A3B644}"/>
              </a:ext>
            </a:extLst>
          </p:cNvPr>
          <p:cNvSpPr txBox="1"/>
          <p:nvPr/>
        </p:nvSpPr>
        <p:spPr>
          <a:xfrm>
            <a:off x="5730920" y="289688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The </a:t>
            </a:r>
            <a:r>
              <a:rPr lang="en-US" altLang="ko-KR" b="1" dirty="0" err="1">
                <a:solidFill>
                  <a:schemeClr val="bg1"/>
                </a:solidFill>
                <a:cs typeface="Arial" pitchFamily="34" charset="0"/>
              </a:rPr>
              <a:t>tidyverse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B90E5-4FF8-164E-A2C0-B1E975E63F7F}"/>
              </a:ext>
            </a:extLst>
          </p:cNvPr>
          <p:cNvSpPr txBox="1"/>
          <p:nvPr/>
        </p:nvSpPr>
        <p:spPr>
          <a:xfrm>
            <a:off x="4660065" y="40325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3A2B0-26BE-A14A-AED5-A96055B2C0CC}"/>
              </a:ext>
            </a:extLst>
          </p:cNvPr>
          <p:cNvSpPr txBox="1"/>
          <p:nvPr/>
        </p:nvSpPr>
        <p:spPr>
          <a:xfrm>
            <a:off x="5730920" y="410093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How to make publication quality plots in R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7A86B-DE7D-DA42-AF3B-B5E9908EE665}"/>
              </a:ext>
            </a:extLst>
          </p:cNvPr>
          <p:cNvSpPr txBox="1"/>
          <p:nvPr/>
        </p:nvSpPr>
        <p:spPr>
          <a:xfrm>
            <a:off x="4660065" y="52365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439C91-53A7-7F46-922D-8C1FA8EC3791}"/>
              </a:ext>
            </a:extLst>
          </p:cNvPr>
          <p:cNvSpPr txBox="1"/>
          <p:nvPr/>
        </p:nvSpPr>
        <p:spPr>
          <a:xfrm>
            <a:off x="5730920" y="530498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How to make publication quality figures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5CB3059-4912-2243-B8D7-9C9C4CCAA69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Agenda for this talk</a:t>
            </a:r>
            <a:endParaRPr lang="en-GB" sz="3200" dirty="0"/>
          </a:p>
        </p:txBody>
      </p:sp>
      <p:pic>
        <p:nvPicPr>
          <p:cNvPr id="1026" name="Picture 2" descr="100 Gb of Data per Day – Nextseq 500 Sequencing Services Now Available on  Genohub | Genohub Blog">
            <a:extLst>
              <a:ext uri="{FF2B5EF4-FFF2-40B4-BE49-F238E27FC236}">
                <a16:creationId xmlns:a16="http://schemas.microsoft.com/office/drawing/2014/main" id="{3DD18D0E-0275-8C4B-88D1-547E1B79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8" y="1545479"/>
            <a:ext cx="4564699" cy="390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40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FED6-6981-6E4D-BD5A-EA75ED5B9EAE}"/>
              </a:ext>
            </a:extLst>
          </p:cNvPr>
          <p:cNvSpPr txBox="1">
            <a:spLocks/>
          </p:cNvSpPr>
          <p:nvPr/>
        </p:nvSpPr>
        <p:spPr>
          <a:xfrm>
            <a:off x="154329" y="32869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The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tidyverse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50659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927648" y="2535434"/>
            <a:ext cx="648072" cy="3240360"/>
            <a:chOff x="4211960" y="2636912"/>
            <a:chExt cx="648072" cy="3240360"/>
          </a:xfrm>
        </p:grpSpPr>
        <p:sp>
          <p:nvSpPr>
            <p:cNvPr id="43" name="Rectangle 42"/>
            <p:cNvSpPr/>
            <p:nvPr/>
          </p:nvSpPr>
          <p:spPr>
            <a:xfrm>
              <a:off x="4211960" y="2636912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0.8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211960" y="3284984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1.2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1960" y="3933056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3.3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211960" y="4585683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1.8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211960" y="5229200"/>
              <a:ext cx="648072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2.7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495600" y="26365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95600" y="33228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95600" y="3970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95600" y="4626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95600" y="52670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4462" y="207215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  <a:cs typeface="Courier New" panose="02070309020205020404" pitchFamily="49" charset="0"/>
              </a:rPr>
              <a:t>scores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92616" y="2544633"/>
            <a:ext cx="2416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mean(scores)</a:t>
            </a:r>
          </a:p>
          <a:p>
            <a:r>
              <a:rPr lang="en-GB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sd</a:t>
            </a:r>
            <a:r>
              <a:rPr lang="en-GB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(scores)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050D24F-C484-2144-9065-8C2DA0D04F6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vector in R</a:t>
            </a:r>
            <a:endParaRPr lang="en-GB" sz="32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0C771B-7208-3442-B553-7213BA2ECAB4}"/>
              </a:ext>
            </a:extLst>
          </p:cNvPr>
          <p:cNvGrpSpPr/>
          <p:nvPr/>
        </p:nvGrpSpPr>
        <p:grpSpPr>
          <a:xfrm>
            <a:off x="2149571" y="1435769"/>
            <a:ext cx="5513971" cy="523219"/>
            <a:chOff x="611559" y="2706063"/>
            <a:chExt cx="2220409" cy="400252"/>
          </a:xfrm>
        </p:grpSpPr>
        <p:sp>
          <p:nvSpPr>
            <p:cNvPr id="21" name="Rounded Rectangle 58">
              <a:extLst>
                <a:ext uri="{FF2B5EF4-FFF2-40B4-BE49-F238E27FC236}">
                  <a16:creationId xmlns:a16="http://schemas.microsoft.com/office/drawing/2014/main" id="{726422A3-2945-9C44-B66A-FB39D5DF1448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6CDCC8-2902-7648-872E-9255265EFA4C}"/>
                </a:ext>
              </a:extLst>
            </p:cNvPr>
            <p:cNvSpPr txBox="1"/>
            <p:nvPr/>
          </p:nvSpPr>
          <p:spPr>
            <a:xfrm>
              <a:off x="611559" y="2706063"/>
              <a:ext cx="2220409" cy="40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1D data structure of fixed type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259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671007" y="2179354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results$counts</a:t>
            </a:r>
            <a:endParaRPr lang="en-GB" sz="2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mean(</a:t>
            </a:r>
            <a:r>
              <a:rPr lang="en-GB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results$counts</a:t>
            </a:r>
            <a:r>
              <a:rPr lang="en-GB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28049" y="1204022"/>
            <a:ext cx="3312370" cy="4441885"/>
            <a:chOff x="5004048" y="1204022"/>
            <a:chExt cx="3312370" cy="4441885"/>
          </a:xfrm>
        </p:grpSpPr>
        <p:sp>
          <p:nvSpPr>
            <p:cNvPr id="4" name="TextBox 3"/>
            <p:cNvSpPr txBox="1"/>
            <p:nvPr/>
          </p:nvSpPr>
          <p:spPr>
            <a:xfrm>
              <a:off x="7500638" y="21050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436096" y="21050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004048" y="1942265"/>
              <a:ext cx="911217" cy="3703642"/>
              <a:chOff x="3650911" y="2341384"/>
              <a:chExt cx="911217" cy="3703642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3650911" y="2804666"/>
                <a:ext cx="911217" cy="3240360"/>
                <a:chOff x="4308855" y="2804666"/>
                <a:chExt cx="911217" cy="3240360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4572000" y="2804666"/>
                  <a:ext cx="648072" cy="3240360"/>
                  <a:chOff x="4211960" y="2636912"/>
                  <a:chExt cx="648072" cy="3240360"/>
                </a:xfrm>
              </p:grpSpPr>
              <p:sp>
                <p:nvSpPr>
                  <p:cNvPr id="43" name="Rectangle 42"/>
                  <p:cNvSpPr/>
                  <p:nvPr/>
                </p:nvSpPr>
                <p:spPr>
                  <a:xfrm>
                    <a:off x="4211960" y="2636912"/>
                    <a:ext cx="648072" cy="64807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0.8</a:t>
                    </a:r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4211960" y="3284984"/>
                    <a:ext cx="648072" cy="64807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1.2</a:t>
                    </a: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4211960" y="3933056"/>
                    <a:ext cx="648072" cy="64807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3.3</a:t>
                    </a: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211960" y="4585683"/>
                    <a:ext cx="648072" cy="64807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1.8</a:t>
                    </a:r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4211960" y="5229200"/>
                    <a:ext cx="648072" cy="64807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2.7</a:t>
                    </a:r>
                  </a:p>
                </p:txBody>
              </p:sp>
            </p:grpSp>
            <p:sp>
              <p:nvSpPr>
                <p:cNvPr id="33" name="TextBox 32"/>
                <p:cNvSpPr txBox="1"/>
                <p:nvPr/>
              </p:nvSpPr>
              <p:spPr>
                <a:xfrm>
                  <a:off x="4308855" y="2905817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1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4308855" y="3592108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2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4308855" y="424018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3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4308855" y="4895403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4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4308855" y="5536324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5</a:t>
                  </a: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3850870" y="23413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022797" y="1942265"/>
              <a:ext cx="952720" cy="2407498"/>
              <a:chOff x="3609408" y="2341384"/>
              <a:chExt cx="952720" cy="240749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609408" y="2804666"/>
                <a:ext cx="952720" cy="1944216"/>
                <a:chOff x="4267352" y="2804666"/>
                <a:chExt cx="952720" cy="1944216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4572000" y="2804666"/>
                  <a:ext cx="648072" cy="1944216"/>
                  <a:chOff x="4211960" y="2636912"/>
                  <a:chExt cx="648072" cy="1944216"/>
                </a:xfrm>
              </p:grpSpPr>
              <p:sp>
                <p:nvSpPr>
                  <p:cNvPr id="58" name="Rectangle 57"/>
                  <p:cNvSpPr/>
                  <p:nvPr/>
                </p:nvSpPr>
                <p:spPr>
                  <a:xfrm>
                    <a:off x="4211960" y="2636912"/>
                    <a:ext cx="648072" cy="648072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100</a:t>
                    </a:r>
                  </a:p>
                </p:txBody>
              </p:sp>
              <p:sp>
                <p:nvSpPr>
                  <p:cNvPr id="59" name="Rectangle 58"/>
                  <p:cNvSpPr/>
                  <p:nvPr/>
                </p:nvSpPr>
                <p:spPr>
                  <a:xfrm>
                    <a:off x="4211960" y="3284984"/>
                    <a:ext cx="648072" cy="648072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300</a:t>
                    </a:r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4211960" y="3933056"/>
                    <a:ext cx="648072" cy="648072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/>
                      <a:t>200</a:t>
                    </a:r>
                  </a:p>
                </p:txBody>
              </p:sp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4267352" y="2905817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1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267352" y="3592108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2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4267352" y="424018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3</a:t>
                  </a: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3850870" y="234138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GB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" name="Right Brace 4"/>
            <p:cNvSpPr/>
            <p:nvPr/>
          </p:nvSpPr>
          <p:spPr>
            <a:xfrm rot="16200000">
              <a:off x="6520244" y="113387"/>
              <a:ext cx="288032" cy="3304316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032524" y="1897564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“ratios”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16062" y="1897564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“counts”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89423" y="1204022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results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085ADA-0A1E-8743-B563-6927E9C61DE4}"/>
              </a:ext>
            </a:extLst>
          </p:cNvPr>
          <p:cNvGrpSpPr/>
          <p:nvPr/>
        </p:nvGrpSpPr>
        <p:grpSpPr>
          <a:xfrm>
            <a:off x="393205" y="1421822"/>
            <a:ext cx="5513971" cy="523219"/>
            <a:chOff x="611559" y="2706063"/>
            <a:chExt cx="2220409" cy="400252"/>
          </a:xfrm>
        </p:grpSpPr>
        <p:sp>
          <p:nvSpPr>
            <p:cNvPr id="39" name="Rounded Rectangle 58">
              <a:extLst>
                <a:ext uri="{FF2B5EF4-FFF2-40B4-BE49-F238E27FC236}">
                  <a16:creationId xmlns:a16="http://schemas.microsoft.com/office/drawing/2014/main" id="{7006F9AE-6DEC-B840-B90E-7A4A0536D00F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3BEA17-3527-3149-950A-672CBDE3D9B4}"/>
                </a:ext>
              </a:extLst>
            </p:cNvPr>
            <p:cNvSpPr txBox="1"/>
            <p:nvPr/>
          </p:nvSpPr>
          <p:spPr>
            <a:xfrm>
              <a:off x="611559" y="2706063"/>
              <a:ext cx="2220409" cy="40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A collection of vectors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630A721-1EB5-304E-A120-EE8FF8BD307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list in 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212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176122" y="1845198"/>
            <a:ext cx="2952327" cy="4464123"/>
            <a:chOff x="5004048" y="1557165"/>
            <a:chExt cx="2952327" cy="4464123"/>
          </a:xfrm>
        </p:grpSpPr>
        <p:sp>
          <p:nvSpPr>
            <p:cNvPr id="63" name="TextBox 62"/>
            <p:cNvSpPr txBox="1"/>
            <p:nvPr/>
          </p:nvSpPr>
          <p:spPr>
            <a:xfrm>
              <a:off x="5436096" y="248047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267193" y="2780928"/>
              <a:ext cx="648072" cy="3240360"/>
              <a:chOff x="4211960" y="2636912"/>
              <a:chExt cx="648072" cy="324036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211960" y="2636912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0.8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211960" y="3284984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0.6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211960" y="3933056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0.2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211960" y="4585683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0.8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211960" y="5229200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0.6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004048" y="288207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4048" y="35683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04048" y="42164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04048" y="48716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4048" y="55125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04007" y="23176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Right Brace 4"/>
            <p:cNvSpPr/>
            <p:nvPr/>
          </p:nvSpPr>
          <p:spPr>
            <a:xfrm rot="16200000">
              <a:off x="6371070" y="699636"/>
              <a:ext cx="288032" cy="2882579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21816" y="2321900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“</a:t>
              </a:r>
              <a:r>
                <a:rPr lang="en-GB" sz="1100" dirty="0" err="1">
                  <a:latin typeface="Lucida Console" panose="020B0609040504020204" pitchFamily="49" charset="0"/>
                  <a:cs typeface="Courier New" panose="02070309020205020404" pitchFamily="49" charset="0"/>
                </a:rPr>
                <a:t>mon</a:t>
              </a:r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”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37782" y="1557165"/>
              <a:ext cx="1718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latin typeface="Lucida Console" panose="020B0609040504020204" pitchFamily="49" charset="0"/>
                  <a:cs typeface="Courier New" panose="02070309020205020404" pitchFamily="49" charset="0"/>
                </a:rPr>
                <a:t>all.results</a:t>
              </a:r>
              <a:endParaRPr lang="en-GB" dirty="0">
                <a:latin typeface="Lucida Console" panose="020B06090405040202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915265" y="2780928"/>
              <a:ext cx="648072" cy="3240360"/>
              <a:chOff x="4211960" y="2636912"/>
              <a:chExt cx="648072" cy="324036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4211960" y="2636912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0.9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211960" y="3284984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0.7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211960" y="3933056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0.3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211960" y="4585683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0.8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211960" y="5229200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1.0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6565018" y="2780928"/>
              <a:ext cx="648072" cy="3240360"/>
              <a:chOff x="4211960" y="2636912"/>
              <a:chExt cx="648072" cy="324036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211960" y="2636912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0.8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211960" y="3284984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0.5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211960" y="3933056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0.3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211960" y="4585683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0.9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211960" y="5229200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0.9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7214771" y="2780928"/>
              <a:ext cx="648072" cy="3240360"/>
              <a:chOff x="4211960" y="2636912"/>
              <a:chExt cx="648072" cy="324036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4211960" y="2636912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211960" y="3284984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211960" y="3933056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211960" y="4585683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211960" y="5229200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</a:t>
                </a: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6095676" y="24804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738211" y="24957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380746" y="24888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33740" y="2312927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“</a:t>
              </a:r>
              <a:r>
                <a:rPr lang="en-GB" sz="1100" dirty="0" err="1">
                  <a:latin typeface="Lucida Console" panose="020B0609040504020204" pitchFamily="49" charset="0"/>
                  <a:cs typeface="Courier New" panose="02070309020205020404" pitchFamily="49" charset="0"/>
                </a:rPr>
                <a:t>tue</a:t>
              </a:r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”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75326" y="2305312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“wed”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213090" y="2305312"/>
              <a:ext cx="6944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“pass”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765977" y="2609933"/>
            <a:ext cx="4089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all.results$mon</a:t>
            </a:r>
            <a:endParaRPr lang="en-GB" sz="2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mean(</a:t>
            </a:r>
            <a:r>
              <a:rPr lang="en-GB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all.results$mon</a:t>
            </a:r>
            <a:r>
              <a:rPr lang="en-GB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D4E916-31E5-1F40-AC98-36FE847D22C4}"/>
              </a:ext>
            </a:extLst>
          </p:cNvPr>
          <p:cNvGrpSpPr/>
          <p:nvPr/>
        </p:nvGrpSpPr>
        <p:grpSpPr>
          <a:xfrm>
            <a:off x="753177" y="1089079"/>
            <a:ext cx="6807635" cy="954107"/>
            <a:chOff x="611559" y="2706063"/>
            <a:chExt cx="2220409" cy="729873"/>
          </a:xfrm>
        </p:grpSpPr>
        <p:sp>
          <p:nvSpPr>
            <p:cNvPr id="50" name="Rounded Rectangle 58">
              <a:extLst>
                <a:ext uri="{FF2B5EF4-FFF2-40B4-BE49-F238E27FC236}">
                  <a16:creationId xmlns:a16="http://schemas.microsoft.com/office/drawing/2014/main" id="{D4C2A72E-5915-4047-B295-610265114747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B2536A-6697-3643-9631-C72CD03B98A9}"/>
                </a:ext>
              </a:extLst>
            </p:cNvPr>
            <p:cNvSpPr txBox="1"/>
            <p:nvPr/>
          </p:nvSpPr>
          <p:spPr>
            <a:xfrm>
              <a:off x="611559" y="2706063"/>
              <a:ext cx="2220409" cy="729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A collection of vectors with the same lengths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C1B3E96F-EB0C-6449-AC21-DA21C7A942A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DataFrame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in R</a:t>
            </a:r>
            <a:endParaRPr lang="en-GB" sz="32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CBE5060-D06B-2B42-B1B6-7F95CB627399}"/>
              </a:ext>
            </a:extLst>
          </p:cNvPr>
          <p:cNvGrpSpPr/>
          <p:nvPr/>
        </p:nvGrpSpPr>
        <p:grpSpPr>
          <a:xfrm>
            <a:off x="753177" y="1781575"/>
            <a:ext cx="4620418" cy="523221"/>
            <a:chOff x="611559" y="2706063"/>
            <a:chExt cx="2269178" cy="400253"/>
          </a:xfrm>
        </p:grpSpPr>
        <p:sp>
          <p:nvSpPr>
            <p:cNvPr id="58" name="Rounded Rectangle 58">
              <a:extLst>
                <a:ext uri="{FF2B5EF4-FFF2-40B4-BE49-F238E27FC236}">
                  <a16:creationId xmlns:a16="http://schemas.microsoft.com/office/drawing/2014/main" id="{63D5E7C4-6802-B440-A1E5-069590C47EF9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EFAD3D1-FC4A-F740-9815-C74D220C7CF8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Concept of rows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785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176122" y="1845198"/>
            <a:ext cx="2952327" cy="4464123"/>
            <a:chOff x="5004048" y="1557165"/>
            <a:chExt cx="2952327" cy="4464123"/>
          </a:xfrm>
        </p:grpSpPr>
        <p:sp>
          <p:nvSpPr>
            <p:cNvPr id="63" name="TextBox 62"/>
            <p:cNvSpPr txBox="1"/>
            <p:nvPr/>
          </p:nvSpPr>
          <p:spPr>
            <a:xfrm>
              <a:off x="5436096" y="248047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267193" y="2780928"/>
              <a:ext cx="648072" cy="3240360"/>
              <a:chOff x="4211960" y="2636912"/>
              <a:chExt cx="648072" cy="324036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4211960" y="2636912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0.8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211960" y="3284984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0.6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211960" y="3933056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0.2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211960" y="4585683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0.8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211960" y="5229200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0.6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004048" y="288207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4048" y="35683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04048" y="42164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04048" y="487166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004048" y="55125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04007" y="23176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" name="Right Brace 4"/>
            <p:cNvSpPr/>
            <p:nvPr/>
          </p:nvSpPr>
          <p:spPr>
            <a:xfrm rot="16200000">
              <a:off x="6371070" y="699636"/>
              <a:ext cx="288032" cy="2882579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21816" y="2321900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“</a:t>
              </a:r>
              <a:r>
                <a:rPr lang="en-GB" sz="1100" dirty="0" err="1">
                  <a:latin typeface="Lucida Console" panose="020B0609040504020204" pitchFamily="49" charset="0"/>
                  <a:cs typeface="Courier New" panose="02070309020205020404" pitchFamily="49" charset="0"/>
                </a:rPr>
                <a:t>mon</a:t>
              </a:r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”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37782" y="1557165"/>
              <a:ext cx="1718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latin typeface="Lucida Console" panose="020B0609040504020204" pitchFamily="49" charset="0"/>
                  <a:cs typeface="Courier New" panose="02070309020205020404" pitchFamily="49" charset="0"/>
                </a:rPr>
                <a:t>all.results</a:t>
              </a:r>
              <a:endParaRPr lang="en-GB" dirty="0">
                <a:latin typeface="Lucida Console" panose="020B06090405040202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915265" y="2780928"/>
              <a:ext cx="648072" cy="3240360"/>
              <a:chOff x="4211960" y="2636912"/>
              <a:chExt cx="648072" cy="324036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4211960" y="2636912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0.9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211960" y="3284984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0.7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211960" y="3933056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0.3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211960" y="4585683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0.8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211960" y="5229200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1.0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6565018" y="2780928"/>
              <a:ext cx="648072" cy="3240360"/>
              <a:chOff x="4211960" y="2636912"/>
              <a:chExt cx="648072" cy="324036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211960" y="2636912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0.8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211960" y="3284984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0.5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211960" y="3933056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0.3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211960" y="4585683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0.9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211960" y="5229200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0.9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7214771" y="2780928"/>
              <a:ext cx="648072" cy="3240360"/>
              <a:chOff x="4211960" y="2636912"/>
              <a:chExt cx="648072" cy="324036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4211960" y="2636912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211960" y="3284984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211960" y="3933056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F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211960" y="4585683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211960" y="5229200"/>
                <a:ext cx="648072" cy="64807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</a:t>
                </a: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6095676" y="24804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738211" y="24957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380746" y="24888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33740" y="2312927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“</a:t>
              </a:r>
              <a:r>
                <a:rPr lang="en-GB" sz="1100" dirty="0" err="1">
                  <a:latin typeface="Lucida Console" panose="020B0609040504020204" pitchFamily="49" charset="0"/>
                  <a:cs typeface="Courier New" panose="02070309020205020404" pitchFamily="49" charset="0"/>
                </a:rPr>
                <a:t>tue</a:t>
              </a:r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”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75326" y="2305312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“wed”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213090" y="2305312"/>
              <a:ext cx="69442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Lucida Console" panose="020B0609040504020204" pitchFamily="49" charset="0"/>
                  <a:cs typeface="Courier New" panose="02070309020205020404" pitchFamily="49" charset="0"/>
                </a:rPr>
                <a:t>“pass”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765977" y="2609933"/>
            <a:ext cx="4089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all.results$mon</a:t>
            </a:r>
            <a:endParaRPr lang="en-GB" sz="2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mean(</a:t>
            </a:r>
            <a:r>
              <a:rPr lang="en-GB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all.results$mon</a:t>
            </a:r>
            <a:r>
              <a:rPr lang="en-GB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D4E916-31E5-1F40-AC98-36FE847D22C4}"/>
              </a:ext>
            </a:extLst>
          </p:cNvPr>
          <p:cNvGrpSpPr/>
          <p:nvPr/>
        </p:nvGrpSpPr>
        <p:grpSpPr>
          <a:xfrm>
            <a:off x="753177" y="1089079"/>
            <a:ext cx="6807635" cy="954107"/>
            <a:chOff x="611559" y="2706063"/>
            <a:chExt cx="2220409" cy="729873"/>
          </a:xfrm>
        </p:grpSpPr>
        <p:sp>
          <p:nvSpPr>
            <p:cNvPr id="50" name="Rounded Rectangle 58">
              <a:extLst>
                <a:ext uri="{FF2B5EF4-FFF2-40B4-BE49-F238E27FC236}">
                  <a16:creationId xmlns:a16="http://schemas.microsoft.com/office/drawing/2014/main" id="{D4C2A72E-5915-4047-B295-610265114747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B2536A-6697-3643-9631-C72CD03B98A9}"/>
                </a:ext>
              </a:extLst>
            </p:cNvPr>
            <p:cNvSpPr txBox="1"/>
            <p:nvPr/>
          </p:nvSpPr>
          <p:spPr>
            <a:xfrm>
              <a:off x="611559" y="2706063"/>
              <a:ext cx="2220409" cy="729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A collection of vectors with the same lengths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C1B3E96F-EB0C-6449-AC21-DA21C7A942A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Tibble in R</a:t>
            </a:r>
            <a:endParaRPr lang="en-GB" sz="32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CBE5060-D06B-2B42-B1B6-7F95CB627399}"/>
              </a:ext>
            </a:extLst>
          </p:cNvPr>
          <p:cNvGrpSpPr/>
          <p:nvPr/>
        </p:nvGrpSpPr>
        <p:grpSpPr>
          <a:xfrm>
            <a:off x="753177" y="1781575"/>
            <a:ext cx="4620418" cy="523221"/>
            <a:chOff x="611559" y="2706063"/>
            <a:chExt cx="2269178" cy="400253"/>
          </a:xfrm>
        </p:grpSpPr>
        <p:sp>
          <p:nvSpPr>
            <p:cNvPr id="58" name="Rounded Rectangle 58">
              <a:extLst>
                <a:ext uri="{FF2B5EF4-FFF2-40B4-BE49-F238E27FC236}">
                  <a16:creationId xmlns:a16="http://schemas.microsoft.com/office/drawing/2014/main" id="{63D5E7C4-6802-B440-A1E5-069590C47EF9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EFAD3D1-FC4A-F740-9815-C74D220C7CF8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Concept of rows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402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1904198"/>
            <a:ext cx="10856686" cy="3950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head(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as.data.frame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(data))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Probe Chromosome    Start      End Probe Strand    Feature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AL645608.2          1   911435   914948            + AL645608.2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  LINC02593          1   916865   921016            -  LINC02593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     SAMD11          1   923928   944581            +     SAMD11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 TMEM51-AS1          1 15111815 15153618            - TMEM51-AS1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     TMEM51          1 15152532 15220478            +     TMEM51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      FHAD1          1 15247272 15400283            +      FHAD1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                                                          Description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                                                                       novel transcript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         long intergenic non-protein coding RNA 2593 [</a:t>
            </a:r>
            <a:r>
              <a:rPr lang="en-GB" sz="1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Source:HGNC</a:t>
            </a: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Symbol;Acc:HGNC:53933]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            sterile alpha motif domain containing 11 [</a:t>
            </a:r>
            <a:r>
              <a:rPr lang="en-GB" sz="1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Source:HGNC</a:t>
            </a: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Symbol;Acc:HGNC:28706]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                              TMEM51 antisense RNA 1 [</a:t>
            </a:r>
            <a:r>
              <a:rPr lang="en-GB" sz="1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Source:HGNC</a:t>
            </a: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Symbol;Acc:HGNC:26301]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                            transmembrane protein 51 [</a:t>
            </a:r>
            <a:r>
              <a:rPr lang="en-GB" sz="1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Source:HGNC</a:t>
            </a: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Symbol;Acc:HGNC:25488]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 </a:t>
            </a:r>
            <a:r>
              <a:rPr lang="en-GB" sz="1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forkhead</a:t>
            </a: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associated </a:t>
            </a:r>
            <a:r>
              <a:rPr lang="en-GB" sz="1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phosphopeptide</a:t>
            </a: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binding domain 1 [</a:t>
            </a:r>
            <a:r>
              <a:rPr lang="en-GB" sz="1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Source:HGNC</a:t>
            </a:r>
            <a:r>
              <a:rPr lang="en-GB" sz="1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Symbol;Acc:HGN</a:t>
            </a:r>
            <a:endParaRPr lang="en-GB" sz="1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8A3574-A916-1846-BAB2-DA4CAAE2D9A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Tibble is a nicer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dataframe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11746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1904198"/>
            <a:ext cx="10856686" cy="3651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GB" dirty="0">
                <a:solidFill>
                  <a:srgbClr val="0070C0"/>
                </a:solidFill>
                <a:latin typeface="Lucida Console" panose="020B0609040504020204" pitchFamily="49" charset="0"/>
              </a:rPr>
              <a:t>&gt; head(</a:t>
            </a:r>
            <a:r>
              <a:rPr lang="en-GB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as_tibble</a:t>
            </a:r>
            <a:r>
              <a:rPr lang="en-GB" dirty="0">
                <a:solidFill>
                  <a:srgbClr val="0070C0"/>
                </a:solidFill>
                <a:latin typeface="Lucida Console" panose="020B0609040504020204" pitchFamily="49" charset="0"/>
              </a:rPr>
              <a:t>(data))</a:t>
            </a:r>
          </a:p>
          <a:p>
            <a:pPr latinLnBrk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 A tibble: 6 x 12</a:t>
            </a:r>
          </a:p>
          <a:p>
            <a:pPr latinLnBrk="1"/>
            <a:r>
              <a:rPr lang="en-GB" dirty="0">
                <a:latin typeface="Lucida Console" panose="020B0609040504020204" pitchFamily="49" charset="0"/>
              </a:rPr>
              <a:t>  Probe Chromosome  Start    End `Probe Strand` Feature ID    Description</a:t>
            </a:r>
          </a:p>
          <a:p>
            <a:pPr latinLnBrk="1"/>
            <a:r>
              <a:rPr lang="en-GB" dirty="0">
                <a:latin typeface="Lucida Console" panose="020B0609040504020204" pitchFamily="49" charset="0"/>
              </a:rPr>
              <a:t>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  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</a:t>
            </a:r>
          </a:p>
          <a:p>
            <a:pPr latinLnBrk="1"/>
            <a:r>
              <a:rPr lang="en-GB" dirty="0">
                <a:latin typeface="Lucida Console" panose="020B0609040504020204" pitchFamily="49" charset="0"/>
              </a:rPr>
              <a:t>1 AL64~          1 9.11e5 9.15e5 +              AL6456~ ENSG~ novel </a:t>
            </a:r>
            <a:r>
              <a:rPr lang="en-GB" dirty="0" err="1">
                <a:latin typeface="Lucida Console" panose="020B0609040504020204" pitchFamily="49" charset="0"/>
              </a:rPr>
              <a:t>tran</a:t>
            </a:r>
            <a:r>
              <a:rPr lang="en-GB" dirty="0">
                <a:latin typeface="Lucida Console" panose="020B0609040504020204" pitchFamily="49" charset="0"/>
              </a:rPr>
              <a:t>~</a:t>
            </a:r>
          </a:p>
          <a:p>
            <a:pPr latinLnBrk="1"/>
            <a:r>
              <a:rPr lang="en-GB" dirty="0">
                <a:latin typeface="Lucida Console" panose="020B0609040504020204" pitchFamily="49" charset="0"/>
              </a:rPr>
              <a:t>2 LINC~          1 9.17e5 9.21e5 -              LINC02~ ENSG~ long inter~</a:t>
            </a:r>
          </a:p>
          <a:p>
            <a:pPr latinLnBrk="1"/>
            <a:r>
              <a:rPr lang="en-GB" dirty="0">
                <a:latin typeface="Lucida Console" panose="020B0609040504020204" pitchFamily="49" charset="0"/>
              </a:rPr>
              <a:t>3 SAMD~          1 9.24e5 9.45e5 +              SAMD11  ENSG~ sterile al~</a:t>
            </a:r>
          </a:p>
          <a:p>
            <a:pPr latinLnBrk="1"/>
            <a:r>
              <a:rPr lang="en-GB" dirty="0">
                <a:latin typeface="Lucida Console" panose="020B0609040504020204" pitchFamily="49" charset="0"/>
              </a:rPr>
              <a:t>4 TMEM~          1 1.51e7 1.52e7 -              TMEM51~ ENSG~ TMEM51 ant~</a:t>
            </a:r>
          </a:p>
          <a:p>
            <a:pPr latinLnBrk="1"/>
            <a:r>
              <a:rPr lang="en-GB" dirty="0">
                <a:latin typeface="Lucida Console" panose="020B0609040504020204" pitchFamily="49" charset="0"/>
              </a:rPr>
              <a:t>5 TMEM~          1 1.52e7 </a:t>
            </a:r>
            <a:r>
              <a:rPr lang="en-GB" dirty="0" err="1">
                <a:latin typeface="Lucida Console" panose="020B0609040504020204" pitchFamily="49" charset="0"/>
              </a:rPr>
              <a:t>1.52e7</a:t>
            </a:r>
            <a:r>
              <a:rPr lang="en-GB" dirty="0">
                <a:latin typeface="Lucida Console" panose="020B0609040504020204" pitchFamily="49" charset="0"/>
              </a:rPr>
              <a:t> +              TMEM51  ENSG~ </a:t>
            </a:r>
            <a:r>
              <a:rPr lang="en-GB" dirty="0" err="1">
                <a:latin typeface="Lucida Console" panose="020B0609040504020204" pitchFamily="49" charset="0"/>
              </a:rPr>
              <a:t>transmembr</a:t>
            </a:r>
            <a:r>
              <a:rPr lang="en-GB" dirty="0">
                <a:latin typeface="Lucida Console" panose="020B0609040504020204" pitchFamily="49" charset="0"/>
              </a:rPr>
              <a:t>~</a:t>
            </a:r>
          </a:p>
          <a:p>
            <a:pPr latinLnBrk="1"/>
            <a:r>
              <a:rPr lang="en-GB" dirty="0">
                <a:latin typeface="Lucida Console" panose="020B0609040504020204" pitchFamily="49" charset="0"/>
              </a:rPr>
              <a:t>6 FHAD1          1 1.52e7 1.54e7 +              FHAD1   ENSG~ </a:t>
            </a:r>
            <a:r>
              <a:rPr lang="en-GB" dirty="0" err="1">
                <a:latin typeface="Lucida Console" panose="020B0609040504020204" pitchFamily="49" charset="0"/>
              </a:rPr>
              <a:t>forkhead</a:t>
            </a:r>
            <a:r>
              <a:rPr lang="en-GB" dirty="0">
                <a:latin typeface="Lucida Console" panose="020B0609040504020204" pitchFamily="49" charset="0"/>
              </a:rPr>
              <a:t> a~</a:t>
            </a:r>
          </a:p>
          <a:p>
            <a:pPr latinLnBrk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 ... with 4 more variables: `Feature Strand`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, Type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, `Feature</a:t>
            </a:r>
          </a:p>
          <a:p>
            <a:pPr latinLnBrk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   Orientation`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, Distance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Lucida Console" panose="020B0609040504020204" pitchFamily="49" charset="0"/>
            </a:endParaRPr>
          </a:p>
          <a:p>
            <a:pPr latinLnBrk="1">
              <a:lnSpc>
                <a:spcPct val="120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GB" sz="1400" dirty="0">
              <a:latin typeface="Lucida Console" panose="020B06090405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20BE0F-6297-8047-9309-D2B70BBE99C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 Tibble is a nicer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dataframe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78159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6B631-4B01-0149-9D02-6FAC006A7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1" y="3137199"/>
            <a:ext cx="1737744" cy="2606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F9226-4C57-8C4D-9D76-7412C73F7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82" y="199785"/>
            <a:ext cx="2089948" cy="24127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205E9A-E6CB-234C-A92F-F56206C45A5C}"/>
              </a:ext>
            </a:extLst>
          </p:cNvPr>
          <p:cNvSpPr/>
          <p:nvPr/>
        </p:nvSpPr>
        <p:spPr>
          <a:xfrm>
            <a:off x="9199862" y="2767867"/>
            <a:ext cx="276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https://www.tidyverse.org/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204A64-E886-774A-A6A1-A222DA6191D2}"/>
              </a:ext>
            </a:extLst>
          </p:cNvPr>
          <p:cNvSpPr/>
          <p:nvPr/>
        </p:nvSpPr>
        <p:spPr>
          <a:xfrm>
            <a:off x="9797142" y="5789862"/>
            <a:ext cx="1762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Hadley Wickham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D6F6403-0F28-7249-9C14-6107AED7524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Tidyverse</a:t>
            </a:r>
            <a:endParaRPr lang="en-GB" sz="32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208CB7-6124-CD4D-9263-60B2076F63DA}"/>
              </a:ext>
            </a:extLst>
          </p:cNvPr>
          <p:cNvGrpSpPr/>
          <p:nvPr/>
        </p:nvGrpSpPr>
        <p:grpSpPr>
          <a:xfrm>
            <a:off x="435695" y="1357299"/>
            <a:ext cx="6520276" cy="954107"/>
            <a:chOff x="611559" y="2706063"/>
            <a:chExt cx="2220409" cy="729872"/>
          </a:xfrm>
        </p:grpSpPr>
        <p:sp>
          <p:nvSpPr>
            <p:cNvPr id="10" name="Rounded Rectangle 58">
              <a:extLst>
                <a:ext uri="{FF2B5EF4-FFF2-40B4-BE49-F238E27FC236}">
                  <a16:creationId xmlns:a16="http://schemas.microsoft.com/office/drawing/2014/main" id="{BFE626B0-67A3-DE48-A53C-F7BCC163B4A7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CB0CF4-4167-0A4B-8F15-D544AA9BEF50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72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A collection of R packages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6E88A3C-0754-1E4F-A1AF-902FF240C5BE}"/>
              </a:ext>
            </a:extLst>
          </p:cNvPr>
          <p:cNvSpPr/>
          <p:nvPr/>
        </p:nvSpPr>
        <p:spPr>
          <a:xfrm>
            <a:off x="435695" y="2155762"/>
            <a:ext cx="55307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Aims to fix many of Rs core structural problems </a:t>
            </a:r>
          </a:p>
          <a:p>
            <a:endParaRPr lang="en-GB" sz="2400" dirty="0"/>
          </a:p>
          <a:p>
            <a:r>
              <a:rPr lang="en-GB" sz="2400" dirty="0"/>
              <a:t>Common design and data philosophy</a:t>
            </a:r>
          </a:p>
          <a:p>
            <a:endParaRPr lang="en-GB" sz="2400" dirty="0"/>
          </a:p>
          <a:p>
            <a:r>
              <a:rPr lang="en-GB" sz="2400" dirty="0"/>
              <a:t>Packages designed to work together and integrate seamlessly with other parts of 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6549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82266" y="1442926"/>
            <a:ext cx="7148716" cy="5298443"/>
          </a:xfrm>
        </p:spPr>
        <p:txBody>
          <a:bodyPr>
            <a:normAutofit/>
          </a:bodyPr>
          <a:lstStyle/>
          <a:p>
            <a:r>
              <a:rPr lang="en-GB" sz="3200" dirty="0"/>
              <a:t>Tibble - data storage</a:t>
            </a:r>
          </a:p>
          <a:p>
            <a:endParaRPr lang="en-GB" sz="3200" dirty="0"/>
          </a:p>
          <a:p>
            <a:r>
              <a:rPr lang="en-GB" sz="3200" dirty="0" err="1"/>
              <a:t>ReadR</a:t>
            </a:r>
            <a:r>
              <a:rPr lang="en-GB" sz="3200" dirty="0"/>
              <a:t> - reading data from files</a:t>
            </a:r>
          </a:p>
          <a:p>
            <a:endParaRPr lang="en-GB" sz="3200" dirty="0"/>
          </a:p>
          <a:p>
            <a:r>
              <a:rPr lang="en-GB" sz="3200" dirty="0" err="1"/>
              <a:t>TidyR</a:t>
            </a:r>
            <a:r>
              <a:rPr lang="en-GB" sz="3200" dirty="0"/>
              <a:t> - Model data correctly</a:t>
            </a:r>
          </a:p>
          <a:p>
            <a:endParaRPr lang="en-GB" sz="3200" dirty="0"/>
          </a:p>
          <a:p>
            <a:r>
              <a:rPr lang="en-GB" sz="3200" dirty="0" err="1"/>
              <a:t>DplyR</a:t>
            </a:r>
            <a:r>
              <a:rPr lang="en-GB" sz="3200" dirty="0"/>
              <a:t> - Manipulate and filter data</a:t>
            </a:r>
          </a:p>
          <a:p>
            <a:endParaRPr lang="en-GB" sz="3200" dirty="0"/>
          </a:p>
          <a:p>
            <a:r>
              <a:rPr lang="en-GB" sz="3200" dirty="0"/>
              <a:t>ggplot2 - Draw figures and 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82" y="4600508"/>
            <a:ext cx="960702" cy="1113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82" y="1268761"/>
            <a:ext cx="960702" cy="1112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82" y="2374272"/>
            <a:ext cx="960702" cy="1112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82" y="3487085"/>
            <a:ext cx="960702" cy="11134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16" y="5713930"/>
            <a:ext cx="960703" cy="111342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BBA37C6-55D2-A342-AFAB-B50FD189F278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Tidyverse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packages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41077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Lucida Console" panose="020B0609040504020204" pitchFamily="49" charset="0"/>
              </a:rPr>
              <a:t>install.packages</a:t>
            </a:r>
            <a:r>
              <a:rPr lang="en-GB" dirty="0">
                <a:latin typeface="Lucida Console" panose="020B0609040504020204" pitchFamily="49" charset="0"/>
              </a:rPr>
              <a:t>("</a:t>
            </a:r>
            <a:r>
              <a:rPr lang="en-GB" dirty="0" err="1">
                <a:latin typeface="Lucida Console" panose="020B0609040504020204" pitchFamily="49" charset="0"/>
              </a:rPr>
              <a:t>tidyverse</a:t>
            </a:r>
            <a:r>
              <a:rPr lang="en-GB" dirty="0">
                <a:latin typeface="Lucida Console" panose="020B0609040504020204" pitchFamily="49" charset="0"/>
              </a:rPr>
              <a:t>")</a:t>
            </a:r>
          </a:p>
          <a:p>
            <a:r>
              <a:rPr lang="en-GB" dirty="0">
                <a:latin typeface="Lucida Console" panose="020B0609040504020204" pitchFamily="49" charset="0"/>
              </a:rPr>
              <a:t>library(tidyverse)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171849" y="3380397"/>
            <a:ext cx="7848302" cy="15388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--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Attaching packages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----------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tidyverse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1.3.0 –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ggplot2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3.3.2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purrr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0.3.4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tibble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3.0.2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dplyr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1.0.0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tidyr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1.1.0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stringr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1.4.0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readr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1.3.1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forcats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0.5.0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71849" y="5715298"/>
            <a:ext cx="7848302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--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Conflicts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-------------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tidyverse_conflicts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() –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0000"/>
                </a:solidFill>
                <a:effectLst/>
                <a:latin typeface="Lucida Console" panose="020B06090405040202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dplyr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filter()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masks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stats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::filter()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5060B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0000"/>
                </a:solidFill>
                <a:effectLst/>
                <a:latin typeface="Lucida Console" panose="020B0609040504020204" pitchFamily="49" charset="0"/>
              </a:rPr>
              <a:t>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dplyr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Lucida Console" panose="020B0609040504020204" pitchFamily="49" charset="0"/>
              </a:rPr>
              <a:t>lag()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 masks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465A4"/>
                </a:solidFill>
                <a:effectLst/>
                <a:latin typeface="Lucida Console" panose="020B0609040504020204" pitchFamily="49" charset="0"/>
              </a:rPr>
              <a:t>stats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E3436"/>
                </a:solidFill>
                <a:effectLst/>
                <a:latin typeface="Lucida Console" panose="020B0609040504020204" pitchFamily="49" charset="0"/>
              </a:rPr>
              <a:t>::lag()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077CBC-9FB1-804A-8F1F-43955B3A2C18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Tidyverse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 installation and loading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8462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76594A-FA5A-044E-A992-017D36E277FD}"/>
              </a:ext>
            </a:extLst>
          </p:cNvPr>
          <p:cNvSpPr txBox="1"/>
          <p:nvPr/>
        </p:nvSpPr>
        <p:spPr>
          <a:xfrm>
            <a:off x="0" y="1874728"/>
            <a:ext cx="120376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Visualizing multi-dimensional data is an art as well as science.</a:t>
            </a:r>
          </a:p>
          <a:p>
            <a:pPr algn="ctr"/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A layered framework called ”</a:t>
            </a:r>
            <a:r>
              <a:rPr lang="en-US" sz="2800" b="1" dirty="0"/>
              <a:t>The Grammar of Graphics</a:t>
            </a:r>
            <a:r>
              <a:rPr lang="en-US" sz="2800" dirty="0"/>
              <a:t>” can be leveraged to build useful graphs.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Sets of components that can be layered to make a compound figure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39101D-368F-EE43-A52A-0CA5BCF5D92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What is the grammar of graphics?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89646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082" y="1879900"/>
            <a:ext cx="9907836" cy="4525963"/>
          </a:xfrm>
        </p:spPr>
        <p:txBody>
          <a:bodyPr>
            <a:normAutofit/>
          </a:bodyPr>
          <a:lstStyle/>
          <a:p>
            <a:r>
              <a:rPr lang="en-GB" dirty="0"/>
              <a:t>Provides functions to read from text files into </a:t>
            </a:r>
            <a:r>
              <a:rPr lang="en-GB" dirty="0" err="1"/>
              <a:t>tibbles</a:t>
            </a:r>
            <a:r>
              <a:rPr lang="en-GB" dirty="0"/>
              <a:t> or write from </a:t>
            </a:r>
            <a:r>
              <a:rPr lang="en-GB" dirty="0" err="1"/>
              <a:t>tibbles</a:t>
            </a:r>
            <a:r>
              <a:rPr lang="en-GB" dirty="0"/>
              <a:t> to text files</a:t>
            </a:r>
            <a:endParaRPr lang="en-GB" dirty="0">
              <a:latin typeface="Lucida Console" panose="020B0609040504020204" pitchFamily="49" charset="0"/>
            </a:endParaRPr>
          </a:p>
          <a:p>
            <a:endParaRPr lang="en-GB" dirty="0">
              <a:latin typeface="Lucida Console" panose="020B0609040504020204" pitchFamily="49" charset="0"/>
            </a:endParaRPr>
          </a:p>
          <a:p>
            <a:pPr lvl="1"/>
            <a:r>
              <a:rPr lang="en-GB" dirty="0" err="1">
                <a:latin typeface="Lucida Console" panose="020B0609040504020204" pitchFamily="49" charset="0"/>
              </a:rPr>
              <a:t>read_delim</a:t>
            </a:r>
            <a:r>
              <a:rPr lang="en-GB" dirty="0">
                <a:latin typeface="Lucida Console" panose="020B0609040504020204" pitchFamily="49" charset="0"/>
              </a:rPr>
              <a:t>("file.txt") -&gt; data</a:t>
            </a:r>
          </a:p>
          <a:p>
            <a:pPr marL="914400" lvl="2" indent="0">
              <a:buNone/>
            </a:pP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read_csv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("file.csv") -&gt; data</a:t>
            </a:r>
          </a:p>
          <a:p>
            <a:pPr marL="914400" lvl="2" indent="0">
              <a:buNone/>
            </a:pP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read_tsv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("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file.tsv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") -&gt; data</a:t>
            </a:r>
          </a:p>
          <a:p>
            <a:pPr lvl="1"/>
            <a:endParaRPr lang="en-GB" dirty="0">
              <a:latin typeface="Lucida Console" panose="020B0609040504020204" pitchFamily="49" charset="0"/>
            </a:endParaRPr>
          </a:p>
          <a:p>
            <a:pPr lvl="1"/>
            <a:endParaRPr lang="en-GB" dirty="0">
              <a:latin typeface="Lucida Console" panose="020B0609040504020204" pitchFamily="49" charset="0"/>
            </a:endParaRPr>
          </a:p>
          <a:p>
            <a:pPr lvl="1"/>
            <a:r>
              <a:rPr lang="en-GB" dirty="0" err="1">
                <a:latin typeface="Lucida Console" panose="020B0609040504020204" pitchFamily="49" charset="0"/>
              </a:rPr>
              <a:t>write_csv</a:t>
            </a:r>
            <a:r>
              <a:rPr lang="en-GB" dirty="0">
                <a:latin typeface="Lucida Console" panose="020B0609040504020204" pitchFamily="49" charset="0"/>
              </a:rPr>
              <a:t>(</a:t>
            </a:r>
            <a:r>
              <a:rPr lang="en-GB" dirty="0" err="1">
                <a:latin typeface="Lucida Console" panose="020B0609040504020204" pitchFamily="49" charset="0"/>
              </a:rPr>
              <a:t>data,"file.csv</a:t>
            </a:r>
            <a:r>
              <a:rPr lang="en-GB" dirty="0">
                <a:latin typeface="Lucida Console" panose="020B0609040504020204" pitchFamily="49" charset="0"/>
              </a:rPr>
              <a:t>")</a:t>
            </a:r>
          </a:p>
          <a:p>
            <a:pPr lvl="1"/>
            <a:endParaRPr lang="en-GB" dirty="0">
              <a:latin typeface="Lucida Console" panose="020B0609040504020204" pitchFamily="49" charset="0"/>
            </a:endParaRPr>
          </a:p>
          <a:p>
            <a:pPr lvl="1"/>
            <a:r>
              <a:rPr lang="en-GB" dirty="0" err="1">
                <a:latin typeface="Lucida Console" panose="020B0609040504020204" pitchFamily="49" charset="0"/>
              </a:rPr>
              <a:t>write_tsv</a:t>
            </a:r>
            <a:r>
              <a:rPr lang="en-GB" dirty="0">
                <a:latin typeface="Lucida Console" panose="020B0609040504020204" pitchFamily="49" charset="0"/>
              </a:rPr>
              <a:t>(</a:t>
            </a:r>
            <a:r>
              <a:rPr lang="en-GB" dirty="0" err="1">
                <a:latin typeface="Lucida Console" panose="020B0609040504020204" pitchFamily="49" charset="0"/>
              </a:rPr>
              <a:t>data,"file.csv</a:t>
            </a:r>
            <a:r>
              <a:rPr lang="en-GB" dirty="0">
                <a:latin typeface="Lucida Console" panose="020B0609040504020204" pitchFamily="49" charset="0"/>
              </a:rPr>
              <a:t>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86" y="365125"/>
            <a:ext cx="960702" cy="11128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1403C7-9F3C-1C40-84EC-A784B3D559F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Reading and writing with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readr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47691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029" y="1706526"/>
            <a:ext cx="11321142" cy="4525963"/>
          </a:xfrm>
        </p:spPr>
        <p:txBody>
          <a:bodyPr>
            <a:noAutofit/>
          </a:bodyPr>
          <a:lstStyle/>
          <a:p>
            <a:r>
              <a:rPr lang="en-GB" sz="3200" dirty="0"/>
              <a:t>You can use full file paths, but it's a pain</a:t>
            </a:r>
          </a:p>
          <a:p>
            <a:endParaRPr lang="en-GB" sz="3200" dirty="0"/>
          </a:p>
          <a:p>
            <a:r>
              <a:rPr lang="en-GB" sz="3200" dirty="0"/>
              <a:t>Just set the 'working directory' and then just provide a file name</a:t>
            </a:r>
            <a:endParaRPr lang="en-GB" sz="2800" dirty="0">
              <a:latin typeface="Lucida Console" panose="020B0609040504020204" pitchFamily="49" charset="0"/>
            </a:endParaRPr>
          </a:p>
          <a:p>
            <a:pPr lvl="1"/>
            <a:r>
              <a:rPr lang="en-GB" sz="2800" dirty="0" err="1">
                <a:latin typeface="Lucida Console" panose="020B0609040504020204" pitchFamily="49" charset="0"/>
              </a:rPr>
              <a:t>setwd</a:t>
            </a:r>
            <a:r>
              <a:rPr lang="en-GB" sz="2800" dirty="0">
                <a:latin typeface="Lucida Console" panose="020B0609040504020204" pitchFamily="49" charset="0"/>
              </a:rPr>
              <a:t>(</a:t>
            </a:r>
            <a:r>
              <a:rPr lang="en-GB" sz="2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</a:t>
            </a:r>
            <a:r>
              <a:rPr lang="en-GB" sz="2800" dirty="0">
                <a:latin typeface="Lucida Console" panose="020B0609040504020204" pitchFamily="49" charset="0"/>
              </a:rPr>
              <a:t>)</a:t>
            </a:r>
          </a:p>
          <a:p>
            <a:pPr lvl="1"/>
            <a:r>
              <a:rPr lang="en-GB" sz="2800" dirty="0"/>
              <a:t>Session &gt; Set Working Directory &gt; Choose Directory</a:t>
            </a:r>
          </a:p>
          <a:p>
            <a:endParaRPr lang="en-GB" sz="3200" dirty="0"/>
          </a:p>
          <a:p>
            <a:r>
              <a:rPr lang="en-GB" sz="3200" dirty="0"/>
              <a:t>Use [Tab] to fill in file paths in the editor</a:t>
            </a:r>
          </a:p>
          <a:p>
            <a:pPr lvl="1"/>
            <a:r>
              <a:rPr lang="en-GB" sz="2800" dirty="0" err="1">
                <a:latin typeface="Lucida Console" panose="020B0609040504020204" pitchFamily="49" charset="0"/>
              </a:rPr>
              <a:t>read_tsv</a:t>
            </a:r>
            <a:r>
              <a:rPr lang="en-GB" sz="2800" dirty="0">
                <a:latin typeface="Lucida Console" panose="020B0609040504020204" pitchFamily="49" charset="0"/>
              </a:rPr>
              <a:t>("") –</a:t>
            </a:r>
            <a:r>
              <a:rPr lang="en-GB" sz="2800" dirty="0"/>
              <a:t> put the cursor in the quotes and press tab</a:t>
            </a:r>
          </a:p>
          <a:p>
            <a:pPr lvl="1"/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1199804" y="2149587"/>
            <a:ext cx="8758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atin typeface="Lucida Console" panose="020B0609040504020204" pitchFamily="49" charset="0"/>
              </a:rPr>
              <a:t>read_csv</a:t>
            </a:r>
            <a:r>
              <a:rPr lang="en-GB" dirty="0">
                <a:latin typeface="Lucida Console" panose="020B0609040504020204" pitchFamily="49" charset="0"/>
              </a:rPr>
              <a:t>("O:/Training/R_tidyverse_intro_data/neutrophils.csv")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59C69F-6814-4546-AFF5-4F4CB114570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Specifying file paths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76848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71734" y="1253984"/>
            <a:ext cx="7715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&gt; </a:t>
            </a:r>
            <a:r>
              <a:rPr lang="en-GB" dirty="0" err="1">
                <a:latin typeface="Lucida Console" panose="020B0609040504020204" pitchFamily="49" charset="0"/>
              </a:rPr>
              <a:t>read_delim</a:t>
            </a:r>
            <a:r>
              <a:rPr lang="en-GB" dirty="0">
                <a:latin typeface="Lucida Console" panose="020B0609040504020204" pitchFamily="49" charset="0"/>
              </a:rPr>
              <a:t>("trumpton.txt") -&gt; </a:t>
            </a:r>
            <a:r>
              <a:rPr lang="en-GB" dirty="0" err="1">
                <a:latin typeface="Lucida Console" panose="020B0609040504020204" pitchFamily="49" charset="0"/>
              </a:rPr>
              <a:t>trumpton</a:t>
            </a:r>
            <a:endParaRPr lang="en-GB" dirty="0"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Rows: 7 Columns: 5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                                                                                                                         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-- Column specification ------------------------------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Delimiter: "\t"</a:t>
            </a:r>
          </a:p>
          <a:p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(2):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LastName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, FirstName</a:t>
            </a:r>
          </a:p>
          <a:p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(3): Age, Weight, Height</a:t>
            </a:r>
          </a:p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latin typeface="Lucida Console" panose="020B0609040504020204" pitchFamily="49" charset="0"/>
              </a:rPr>
              <a:t>&gt; </a:t>
            </a:r>
            <a:r>
              <a:rPr lang="en-GB" dirty="0" err="1">
                <a:latin typeface="Lucida Console" panose="020B0609040504020204" pitchFamily="49" charset="0"/>
              </a:rPr>
              <a:t>trumpton</a:t>
            </a:r>
            <a:endParaRPr lang="en-GB" dirty="0">
              <a:latin typeface="Lucida Console" panose="020B0609040504020204" pitchFamily="49" charset="0"/>
            </a:endParaRP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 A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: 7 x 5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  </a:t>
            </a:r>
            <a:r>
              <a:rPr lang="en-GB" dirty="0" err="1">
                <a:latin typeface="Lucida Console" panose="020B0609040504020204" pitchFamily="49" charset="0"/>
              </a:rPr>
              <a:t>LastName</a:t>
            </a:r>
            <a:r>
              <a:rPr lang="en-GB" dirty="0">
                <a:latin typeface="Lucida Console" panose="020B0609040504020204" pitchFamily="49" charset="0"/>
              </a:rPr>
              <a:t> </a:t>
            </a:r>
            <a:r>
              <a:rPr lang="en-GB" dirty="0" err="1">
                <a:latin typeface="Lucida Console" panose="020B0609040504020204" pitchFamily="49" charset="0"/>
              </a:rPr>
              <a:t>FirstName</a:t>
            </a:r>
            <a:r>
              <a:rPr lang="en-GB" dirty="0">
                <a:latin typeface="Lucida Console" panose="020B0609040504020204" pitchFamily="49" charset="0"/>
              </a:rPr>
              <a:t>   Age Weight Height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 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  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   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1 Hugh     Chris        26     90    175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2 Pew      Adam         32    102    183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3 Barney   Daniel       18     88    168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4 McGrew   Chris        48     97    155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5 Cuthbert Carl         28     91    188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6 Dibble   Liam         35     94    145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7 Grub     Doug         31     89    164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534" y="280768"/>
            <a:ext cx="960702" cy="11128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E45409-F16E-BF4E-BF82-17AB28D4C19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Reading files with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readr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293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2290"/>
            <a:ext cx="10515600" cy="4351338"/>
          </a:xfrm>
        </p:spPr>
        <p:txBody>
          <a:bodyPr/>
          <a:lstStyle/>
          <a:p>
            <a:r>
              <a:rPr lang="en-GB" dirty="0"/>
              <a:t>Tibbles give you a 2D data structure where each column must be of a fixed data type</a:t>
            </a:r>
          </a:p>
          <a:p>
            <a:r>
              <a:rPr lang="en-GB" dirty="0"/>
              <a:t>Often data can be put into this sort of structure in more than one way</a:t>
            </a:r>
          </a:p>
          <a:p>
            <a:r>
              <a:rPr lang="en-GB" dirty="0"/>
              <a:t>Is there a right / wrong way to structure your data?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86" y="4001294"/>
            <a:ext cx="5257800" cy="26639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151B5E-3BAB-4045-9B82-C0E6E65DDBF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The ‘Tidy’ data format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34322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9944" y="2222205"/>
            <a:ext cx="9673856" cy="3954758"/>
          </a:xfrm>
        </p:spPr>
        <p:txBody>
          <a:bodyPr>
            <a:normAutofit/>
          </a:bodyPr>
          <a:lstStyle/>
          <a:p>
            <a:r>
              <a:rPr lang="en-GB" sz="3200" dirty="0"/>
              <a:t>Consider a simple experiment:</a:t>
            </a:r>
          </a:p>
          <a:p>
            <a:endParaRPr lang="en-GB" sz="3200" dirty="0"/>
          </a:p>
          <a:p>
            <a:r>
              <a:rPr lang="en-GB" sz="3200" dirty="0"/>
              <a:t>Two genes tested (ABC1 and DEF1)</a:t>
            </a:r>
          </a:p>
          <a:p>
            <a:r>
              <a:rPr lang="en-GB" sz="3200" dirty="0"/>
              <a:t>Two conditions (WT and KO)</a:t>
            </a:r>
          </a:p>
          <a:p>
            <a:r>
              <a:rPr lang="en-GB" sz="3200" dirty="0"/>
              <a:t>Three replicates for each condition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67FDF3-1F33-3648-808F-5799AEC0707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Long vs wide data formats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40958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744685"/>
            <a:ext cx="4372429" cy="1712686"/>
          </a:xfrm>
        </p:spPr>
        <p:txBody>
          <a:bodyPr/>
          <a:lstStyle/>
          <a:p>
            <a:r>
              <a:rPr lang="en-GB" dirty="0"/>
              <a:t>Compact</a:t>
            </a:r>
          </a:p>
          <a:p>
            <a:r>
              <a:rPr lang="en-GB" dirty="0"/>
              <a:t>Easy to read</a:t>
            </a:r>
          </a:p>
          <a:p>
            <a:r>
              <a:rPr lang="en-GB" dirty="0"/>
              <a:t>Shows linkage for genes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00913" y="3744685"/>
            <a:ext cx="6154057" cy="2206172"/>
          </a:xfrm>
        </p:spPr>
        <p:txBody>
          <a:bodyPr/>
          <a:lstStyle/>
          <a:p>
            <a:r>
              <a:rPr lang="en-GB" dirty="0"/>
              <a:t>No explicit genotype or replicate</a:t>
            </a:r>
          </a:p>
          <a:p>
            <a:r>
              <a:rPr lang="en-GB" dirty="0"/>
              <a:t>Values spread out over multiple rows and columns</a:t>
            </a:r>
          </a:p>
          <a:p>
            <a:r>
              <a:rPr lang="en-GB" dirty="0"/>
              <a:t>Not extensible to more metadata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15999" y="1462010"/>
          <a:ext cx="8258628" cy="12218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9804">
                  <a:extLst>
                    <a:ext uri="{9D8B030D-6E8A-4147-A177-3AD203B41FA5}">
                      <a16:colId xmlns:a16="http://schemas.microsoft.com/office/drawing/2014/main" val="2250340542"/>
                    </a:ext>
                  </a:extLst>
                </a:gridCol>
                <a:gridCol w="1179804">
                  <a:extLst>
                    <a:ext uri="{9D8B030D-6E8A-4147-A177-3AD203B41FA5}">
                      <a16:colId xmlns:a16="http://schemas.microsoft.com/office/drawing/2014/main" val="3483029596"/>
                    </a:ext>
                  </a:extLst>
                </a:gridCol>
                <a:gridCol w="1179804">
                  <a:extLst>
                    <a:ext uri="{9D8B030D-6E8A-4147-A177-3AD203B41FA5}">
                      <a16:colId xmlns:a16="http://schemas.microsoft.com/office/drawing/2014/main" val="980574445"/>
                    </a:ext>
                  </a:extLst>
                </a:gridCol>
                <a:gridCol w="1179804">
                  <a:extLst>
                    <a:ext uri="{9D8B030D-6E8A-4147-A177-3AD203B41FA5}">
                      <a16:colId xmlns:a16="http://schemas.microsoft.com/office/drawing/2014/main" val="3806365563"/>
                    </a:ext>
                  </a:extLst>
                </a:gridCol>
                <a:gridCol w="1179804">
                  <a:extLst>
                    <a:ext uri="{9D8B030D-6E8A-4147-A177-3AD203B41FA5}">
                      <a16:colId xmlns:a16="http://schemas.microsoft.com/office/drawing/2014/main" val="1028329734"/>
                    </a:ext>
                  </a:extLst>
                </a:gridCol>
                <a:gridCol w="1179804">
                  <a:extLst>
                    <a:ext uri="{9D8B030D-6E8A-4147-A177-3AD203B41FA5}">
                      <a16:colId xmlns:a16="http://schemas.microsoft.com/office/drawing/2014/main" val="4019495385"/>
                    </a:ext>
                  </a:extLst>
                </a:gridCol>
                <a:gridCol w="1179804">
                  <a:extLst>
                    <a:ext uri="{9D8B030D-6E8A-4147-A177-3AD203B41FA5}">
                      <a16:colId xmlns:a16="http://schemas.microsoft.com/office/drawing/2014/main" val="33948691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Gene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WT_1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WT_2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WT_3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KO_1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KO_2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KO_3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2623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ABC1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8.86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4.18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8.90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4.00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14.52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13.39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681167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DEF1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29.60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41.22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36.15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11.18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16.68</a:t>
                      </a:r>
                      <a:endParaRPr lang="en-GB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1.64</a:t>
                      </a:r>
                      <a:endParaRPr lang="en-GB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8825174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D2ADEC6B-F052-7342-97EF-C7C119C22ED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wide data formats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45651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02399" y="2598056"/>
            <a:ext cx="5286831" cy="3802743"/>
          </a:xfrm>
        </p:spPr>
        <p:txBody>
          <a:bodyPr>
            <a:normAutofit/>
          </a:bodyPr>
          <a:lstStyle/>
          <a:p>
            <a:r>
              <a:rPr lang="en-GB" dirty="0"/>
              <a:t>More verbose (repeated values)</a:t>
            </a:r>
          </a:p>
          <a:p>
            <a:endParaRPr lang="en-GB" dirty="0"/>
          </a:p>
          <a:p>
            <a:r>
              <a:rPr lang="en-GB" dirty="0"/>
              <a:t>Explicit genotype and replicate</a:t>
            </a:r>
          </a:p>
          <a:p>
            <a:endParaRPr lang="en-GB" dirty="0"/>
          </a:p>
          <a:p>
            <a:r>
              <a:rPr lang="en-GB" dirty="0"/>
              <a:t>All values in a single column</a:t>
            </a:r>
          </a:p>
          <a:p>
            <a:endParaRPr lang="en-GB" dirty="0"/>
          </a:p>
          <a:p>
            <a:r>
              <a:rPr lang="en-GB" dirty="0"/>
              <a:t>Extensible to more metadata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2770" y="1690688"/>
          <a:ext cx="5127172" cy="4412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5634">
                  <a:extLst>
                    <a:ext uri="{9D8B030D-6E8A-4147-A177-3AD203B41FA5}">
                      <a16:colId xmlns:a16="http://schemas.microsoft.com/office/drawing/2014/main" val="3764908467"/>
                    </a:ext>
                  </a:extLst>
                </a:gridCol>
                <a:gridCol w="1360270">
                  <a:extLst>
                    <a:ext uri="{9D8B030D-6E8A-4147-A177-3AD203B41FA5}">
                      <a16:colId xmlns:a16="http://schemas.microsoft.com/office/drawing/2014/main" val="1172954090"/>
                    </a:ext>
                  </a:extLst>
                </a:gridCol>
                <a:gridCol w="1255634">
                  <a:extLst>
                    <a:ext uri="{9D8B030D-6E8A-4147-A177-3AD203B41FA5}">
                      <a16:colId xmlns:a16="http://schemas.microsoft.com/office/drawing/2014/main" val="888777387"/>
                    </a:ext>
                  </a:extLst>
                </a:gridCol>
                <a:gridCol w="1255634">
                  <a:extLst>
                    <a:ext uri="{9D8B030D-6E8A-4147-A177-3AD203B41FA5}">
                      <a16:colId xmlns:a16="http://schemas.microsoft.com/office/drawing/2014/main" val="24467627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Gene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Genotype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Replicate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Value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62835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ABC1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WT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8.86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625409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ABC1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WT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2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4.18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01246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ABC1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WT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3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8.90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076080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ABC1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KO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4.00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89142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ABC1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KO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2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14.52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18129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ABC1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KO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3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13.39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767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DEF1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WT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29.60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7317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DEF1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WT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2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41.22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884106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DEF1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WT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3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36.15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46635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DEF1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KO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11.18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40637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DEF1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KO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2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16.68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03615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DEF1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KO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3</a:t>
                      </a:r>
                      <a:endParaRPr lang="en-GB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1.64</a:t>
                      </a:r>
                      <a:endParaRPr lang="en-GB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2052813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224" y="173705"/>
            <a:ext cx="1314006" cy="1516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315" y="173705"/>
            <a:ext cx="1308909" cy="15169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0AEBF7-A4A5-CF4A-A6D2-AFEB4677378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Long data formats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8073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Tidyverse (specifically </a:t>
            </a:r>
            <a:r>
              <a:rPr lang="en-GB" dirty="0" err="1"/>
              <a:t>dplyr</a:t>
            </a:r>
            <a:r>
              <a:rPr lang="en-GB" dirty="0"/>
              <a:t>) comes with functions to manipulate your data.</a:t>
            </a:r>
          </a:p>
          <a:p>
            <a:endParaRPr lang="en-GB" dirty="0"/>
          </a:p>
          <a:p>
            <a:r>
              <a:rPr lang="en-GB" dirty="0"/>
              <a:t>All functions take a tibble as their first argument</a:t>
            </a:r>
          </a:p>
          <a:p>
            <a:r>
              <a:rPr lang="en-GB" dirty="0"/>
              <a:t>All functions return a modified tibble</a:t>
            </a:r>
          </a:p>
          <a:p>
            <a:pPr lvl="1"/>
            <a:r>
              <a:rPr lang="en-GB" dirty="0"/>
              <a:t>Selecting columns</a:t>
            </a:r>
          </a:p>
          <a:p>
            <a:pPr lvl="1"/>
            <a:r>
              <a:rPr lang="en-GB" dirty="0"/>
              <a:t>Logical </a:t>
            </a:r>
            <a:r>
              <a:rPr lang="en-GB" dirty="0" err="1"/>
              <a:t>subsetting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296" y="365125"/>
            <a:ext cx="960702" cy="11134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154132-C2AB-8D48-B73F-CFC7A2B3D206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Filtering and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subsetting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74552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5184" y="2025753"/>
            <a:ext cx="748163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Lucida Console" panose="020B0609040504020204" pitchFamily="49" charset="0"/>
              </a:rPr>
              <a:t>&gt; </a:t>
            </a:r>
            <a:r>
              <a:rPr lang="en-GB" sz="2000" dirty="0" err="1">
                <a:latin typeface="Lucida Console" panose="020B0609040504020204" pitchFamily="49" charset="0"/>
              </a:rPr>
              <a:t>trumpton</a:t>
            </a:r>
            <a:endParaRPr lang="en-GB" sz="2000" dirty="0">
              <a:latin typeface="Lucida Console" panose="020B0609040504020204" pitchFamily="49" charset="0"/>
            </a:endParaRPr>
          </a:p>
          <a:p>
            <a:pPr lvl="1"/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 A 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: 7 x 5</a:t>
            </a:r>
          </a:p>
          <a:p>
            <a:pPr lvl="1"/>
            <a:r>
              <a:rPr lang="en-GB" sz="2000" dirty="0">
                <a:latin typeface="Lucida Console" panose="020B0609040504020204" pitchFamily="49" charset="0"/>
              </a:rPr>
              <a:t>  </a:t>
            </a:r>
            <a:r>
              <a:rPr lang="en-GB" sz="2000" dirty="0" err="1">
                <a:latin typeface="Lucida Console" panose="020B0609040504020204" pitchFamily="49" charset="0"/>
              </a:rPr>
              <a:t>LastName</a:t>
            </a:r>
            <a:r>
              <a:rPr lang="en-GB" sz="2000" dirty="0">
                <a:latin typeface="Lucida Console" panose="020B0609040504020204" pitchFamily="49" charset="0"/>
              </a:rPr>
              <a:t> </a:t>
            </a:r>
            <a:r>
              <a:rPr lang="en-GB" sz="2000" dirty="0" err="1">
                <a:latin typeface="Lucida Console" panose="020B0609040504020204" pitchFamily="49" charset="0"/>
              </a:rPr>
              <a:t>FirstName</a:t>
            </a:r>
            <a:r>
              <a:rPr lang="en-GB" sz="2000" dirty="0">
                <a:latin typeface="Lucida Console" panose="020B0609040504020204" pitchFamily="49" charset="0"/>
              </a:rPr>
              <a:t>   Age Weight Height</a:t>
            </a:r>
          </a:p>
          <a:p>
            <a:pPr lvl="1"/>
            <a:r>
              <a:rPr lang="en-GB" sz="2000" dirty="0">
                <a:latin typeface="Lucida Console" panose="020B0609040504020204" pitchFamily="49" charset="0"/>
              </a:rPr>
              <a:t>  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  &lt;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   &lt;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&lt;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&lt;</a:t>
            </a:r>
            <a:r>
              <a:rPr lang="en-GB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pPr lvl="1"/>
            <a:r>
              <a:rPr lang="en-GB" sz="2000" dirty="0">
                <a:latin typeface="Lucida Console" panose="020B0609040504020204" pitchFamily="49" charset="0"/>
              </a:rPr>
              <a:t>1 Hugh     Chris        26     90    175</a:t>
            </a:r>
          </a:p>
          <a:p>
            <a:pPr lvl="1"/>
            <a:r>
              <a:rPr lang="en-GB" sz="2000" dirty="0">
                <a:latin typeface="Lucida Console" panose="020B0609040504020204" pitchFamily="49" charset="0"/>
              </a:rPr>
              <a:t>2 Pew      Adam         32    102    183</a:t>
            </a:r>
          </a:p>
          <a:p>
            <a:pPr lvl="1"/>
            <a:r>
              <a:rPr lang="en-GB" sz="2000" dirty="0">
                <a:latin typeface="Lucida Console" panose="020B0609040504020204" pitchFamily="49" charset="0"/>
              </a:rPr>
              <a:t>3 Barney   Daniel       18     88    168</a:t>
            </a:r>
          </a:p>
          <a:p>
            <a:pPr lvl="1"/>
            <a:r>
              <a:rPr lang="en-GB" sz="2000" dirty="0">
                <a:latin typeface="Lucida Console" panose="020B0609040504020204" pitchFamily="49" charset="0"/>
              </a:rPr>
              <a:t>4 McGrew   Chris        48     97    155</a:t>
            </a:r>
          </a:p>
          <a:p>
            <a:pPr lvl="1"/>
            <a:r>
              <a:rPr lang="en-GB" sz="2000" dirty="0">
                <a:latin typeface="Lucida Console" panose="020B0609040504020204" pitchFamily="49" charset="0"/>
              </a:rPr>
              <a:t>5 Cuthbert Carl         28     91    188</a:t>
            </a:r>
          </a:p>
          <a:p>
            <a:pPr lvl="1"/>
            <a:r>
              <a:rPr lang="en-GB" sz="2000" dirty="0">
                <a:latin typeface="Lucida Console" panose="020B0609040504020204" pitchFamily="49" charset="0"/>
              </a:rPr>
              <a:t>6 Dibble   Liam         35     94    145</a:t>
            </a:r>
          </a:p>
          <a:p>
            <a:pPr lvl="1"/>
            <a:r>
              <a:rPr lang="en-GB" sz="2000" dirty="0">
                <a:latin typeface="Lucida Console" panose="020B0609040504020204" pitchFamily="49" charset="0"/>
              </a:rPr>
              <a:t>7 Grub     Doug         31     89    164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78FDE4-0037-8443-B8A5-2C93B68E6ED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Filtering and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subsetting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92750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4342" y="1951945"/>
            <a:ext cx="94633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 select(</a:t>
            </a:r>
            <a:r>
              <a:rPr lang="en-GB" sz="2400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trumpton,FirstName,LastName</a:t>
            </a: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Weight)</a:t>
            </a: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A tibble: 7 x 3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Weight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chr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chr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Chris     Hugh         90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 Adam      Pew         102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 Daniel    Barney       88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 Chris     McGrew       97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 Carl      Cuthbert     91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 Liam      Dibble       94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7 Doug      Grub         89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5767FD-53CE-DA4C-ABD6-4ED5BC8981C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Filtering and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subsetting</a:t>
            </a:r>
            <a:endParaRPr lang="en-GB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496BD5-0E29-804C-B849-CD0DF8572580}"/>
              </a:ext>
            </a:extLst>
          </p:cNvPr>
          <p:cNvGrpSpPr/>
          <p:nvPr/>
        </p:nvGrpSpPr>
        <p:grpSpPr>
          <a:xfrm>
            <a:off x="564895" y="980069"/>
            <a:ext cx="4620418" cy="523221"/>
            <a:chOff x="611559" y="2706063"/>
            <a:chExt cx="2269178" cy="400253"/>
          </a:xfrm>
        </p:grpSpPr>
        <p:sp>
          <p:nvSpPr>
            <p:cNvPr id="8" name="Rounded Rectangle 58">
              <a:extLst>
                <a:ext uri="{FF2B5EF4-FFF2-40B4-BE49-F238E27FC236}">
                  <a16:creationId xmlns:a16="http://schemas.microsoft.com/office/drawing/2014/main" id="{27DCAF20-F329-DE43-89E8-25B974181084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7ABF9C-1CC5-EC4D-BBE6-FAC5AC04BDFB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Select to pick columns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51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8717-EC67-DD47-B14E-E23AF1719D4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Data visualization as a story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E1549-0EBA-3041-A0A7-51E243A7F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746069"/>
            <a:ext cx="3132858" cy="2294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EBBE8-12E4-2E47-BF00-B27C61E9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564" y="1616479"/>
            <a:ext cx="3003608" cy="2383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E78F6-0D0B-1041-91D2-E0B05D50D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027" y="1695168"/>
            <a:ext cx="3132857" cy="232027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4E5595-09B4-474E-8669-9319266BE8B7}"/>
              </a:ext>
            </a:extLst>
          </p:cNvPr>
          <p:cNvGrpSpPr/>
          <p:nvPr/>
        </p:nvGrpSpPr>
        <p:grpSpPr>
          <a:xfrm>
            <a:off x="533484" y="950965"/>
            <a:ext cx="10642516" cy="1006929"/>
            <a:chOff x="611559" y="2706063"/>
            <a:chExt cx="2220409" cy="770280"/>
          </a:xfrm>
        </p:grpSpPr>
        <p:sp>
          <p:nvSpPr>
            <p:cNvPr id="8" name="Rounded Rectangle 58">
              <a:extLst>
                <a:ext uri="{FF2B5EF4-FFF2-40B4-BE49-F238E27FC236}">
                  <a16:creationId xmlns:a16="http://schemas.microsoft.com/office/drawing/2014/main" id="{49945DC5-C57B-0B49-9905-63F928E5D3AF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6F90A3-0E9F-D343-8424-0EDB4370FAE4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282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7ABBD0-F39A-9249-9190-931C205034DD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What do these graphs all have in common?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C535F-917B-E540-ACB3-ACE0147F1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300" y="4299027"/>
            <a:ext cx="2745014" cy="222923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5F29431-4D7E-C94F-AE84-FCBDDB9E4431}"/>
              </a:ext>
            </a:extLst>
          </p:cNvPr>
          <p:cNvGrpSpPr/>
          <p:nvPr/>
        </p:nvGrpSpPr>
        <p:grpSpPr>
          <a:xfrm>
            <a:off x="1807113" y="4569608"/>
            <a:ext cx="4375973" cy="1006929"/>
            <a:chOff x="611559" y="2706063"/>
            <a:chExt cx="2274683" cy="770280"/>
          </a:xfrm>
        </p:grpSpPr>
        <p:sp>
          <p:nvSpPr>
            <p:cNvPr id="13" name="Rounded Rectangle 58">
              <a:extLst>
                <a:ext uri="{FF2B5EF4-FFF2-40B4-BE49-F238E27FC236}">
                  <a16:creationId xmlns:a16="http://schemas.microsoft.com/office/drawing/2014/main" id="{9D7B89A1-9F6E-E640-AA73-260471730108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415C92-1A28-A34B-93D6-58CC69DB7002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282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All the data is exactly the same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0F5771-0520-914E-9FE9-B573DEE7A647}"/>
                </a:ext>
              </a:extLst>
            </p:cNvPr>
            <p:cNvSpPr txBox="1"/>
            <p:nvPr/>
          </p:nvSpPr>
          <p:spPr>
            <a:xfrm>
              <a:off x="665833" y="2706063"/>
              <a:ext cx="2220409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Answer: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1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6092" y="1724514"/>
            <a:ext cx="45798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Lucida Console" panose="020B0609040504020204" pitchFamily="49" charset="0"/>
              </a:rPr>
              <a:t>&gt; </a:t>
            </a: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lang="en-GB" sz="2400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trumpton</a:t>
            </a: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2,4)</a:t>
            </a:r>
          </a:p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 A tibble: 7 x 2</a:t>
            </a:r>
          </a:p>
          <a:p>
            <a:r>
              <a:rPr lang="en-GB" sz="2400" dirty="0">
                <a:latin typeface="Lucida Console" panose="020B0609040504020204" pitchFamily="49" charset="0"/>
              </a:rPr>
              <a:t>  </a:t>
            </a:r>
            <a:r>
              <a:rPr lang="en-GB" sz="2400" dirty="0" err="1">
                <a:latin typeface="Lucida Console" panose="020B0609040504020204" pitchFamily="49" charset="0"/>
              </a:rPr>
              <a:t>FirstName</a:t>
            </a:r>
            <a:r>
              <a:rPr lang="en-GB" sz="2400" dirty="0">
                <a:latin typeface="Lucida Console" panose="020B0609040504020204" pitchFamily="49" charset="0"/>
              </a:rPr>
              <a:t> Weight</a:t>
            </a:r>
          </a:p>
          <a:p>
            <a:r>
              <a:rPr lang="en-GB" sz="2400" dirty="0">
                <a:latin typeface="Lucida Console" panose="020B0609040504020204" pitchFamily="49" charset="0"/>
              </a:rPr>
              <a:t> 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    &lt;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2400" dirty="0">
                <a:latin typeface="Lucida Console" panose="020B0609040504020204" pitchFamily="49" charset="0"/>
              </a:rPr>
              <a:t>1 Chris         90</a:t>
            </a:r>
          </a:p>
          <a:p>
            <a:r>
              <a:rPr lang="en-GB" sz="2400" dirty="0">
                <a:latin typeface="Lucida Console" panose="020B0609040504020204" pitchFamily="49" charset="0"/>
              </a:rPr>
              <a:t>2 Adam         102</a:t>
            </a:r>
          </a:p>
          <a:p>
            <a:r>
              <a:rPr lang="en-GB" sz="2400" dirty="0">
                <a:latin typeface="Lucida Console" panose="020B0609040504020204" pitchFamily="49" charset="0"/>
              </a:rPr>
              <a:t>3 Daniel        88</a:t>
            </a:r>
          </a:p>
          <a:p>
            <a:r>
              <a:rPr lang="en-GB" sz="2400" dirty="0">
                <a:latin typeface="Lucida Console" panose="020B0609040504020204" pitchFamily="49" charset="0"/>
              </a:rPr>
              <a:t>4 Chris         97</a:t>
            </a:r>
          </a:p>
          <a:p>
            <a:r>
              <a:rPr lang="en-GB" sz="2400" dirty="0">
                <a:latin typeface="Lucida Console" panose="020B0609040504020204" pitchFamily="49" charset="0"/>
              </a:rPr>
              <a:t>5 Carl          91</a:t>
            </a:r>
          </a:p>
          <a:p>
            <a:r>
              <a:rPr lang="en-GB" sz="2400" dirty="0">
                <a:latin typeface="Lucida Console" panose="020B0609040504020204" pitchFamily="49" charset="0"/>
              </a:rPr>
              <a:t>6 Liam          94</a:t>
            </a:r>
          </a:p>
          <a:p>
            <a:r>
              <a:rPr lang="en-GB" sz="2400" dirty="0">
                <a:latin typeface="Lucida Console" panose="020B0609040504020204" pitchFamily="49" charset="0"/>
              </a:rPr>
              <a:t>7 Doug          89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7E0CC3-8516-9A4A-81B1-711BCFD1DD7A}"/>
              </a:ext>
            </a:extLst>
          </p:cNvPr>
          <p:cNvGrpSpPr/>
          <p:nvPr/>
        </p:nvGrpSpPr>
        <p:grpSpPr>
          <a:xfrm>
            <a:off x="629290" y="1167465"/>
            <a:ext cx="5466710" cy="954107"/>
            <a:chOff x="611559" y="2706063"/>
            <a:chExt cx="2269178" cy="729872"/>
          </a:xfrm>
        </p:grpSpPr>
        <p:sp>
          <p:nvSpPr>
            <p:cNvPr id="6" name="Rounded Rectangle 58">
              <a:extLst>
                <a:ext uri="{FF2B5EF4-FFF2-40B4-BE49-F238E27FC236}">
                  <a16:creationId xmlns:a16="http://schemas.microsoft.com/office/drawing/2014/main" id="{1130C04C-189B-2F47-84CD-F76D23578B23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05F71B-B636-E944-B260-26B91B97C3C3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72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Use positions instead of names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5BE4AEB-2430-8E4E-B22E-B14FF12D8E44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Filtering and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subsetting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738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0" y="1910404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 select(</a:t>
            </a:r>
            <a:r>
              <a:rPr lang="en-GB" sz="2400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trumpton</a:t>
            </a: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-</a:t>
            </a:r>
            <a:r>
              <a:rPr lang="en-GB" sz="2400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LastName</a:t>
            </a: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A tibble: 7 x 4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Age Weight Height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chr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Chris        26     90    175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 Adam         32    102    183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 Daniel       18     88    168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 Chris        48     97    155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 Carl         28     91    188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 Liam         35     94    145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7 Doug         31     89    164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3A14A7-CA6D-1D47-97DB-E3B68FCE74C3}"/>
              </a:ext>
            </a:extLst>
          </p:cNvPr>
          <p:cNvGrpSpPr/>
          <p:nvPr/>
        </p:nvGrpSpPr>
        <p:grpSpPr>
          <a:xfrm>
            <a:off x="539138" y="1250525"/>
            <a:ext cx="4620418" cy="523221"/>
            <a:chOff x="611559" y="2706063"/>
            <a:chExt cx="2269178" cy="400253"/>
          </a:xfrm>
        </p:grpSpPr>
        <p:sp>
          <p:nvSpPr>
            <p:cNvPr id="5" name="Rounded Rectangle 58">
              <a:extLst>
                <a:ext uri="{FF2B5EF4-FFF2-40B4-BE49-F238E27FC236}">
                  <a16:creationId xmlns:a16="http://schemas.microsoft.com/office/drawing/2014/main" id="{2A15D8E2-9010-774E-9EDA-C5379E38AD19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B15905-6142-B64E-8EB4-93E161B71709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Using negative selections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E106F2B-72B3-C641-BE68-33A505C689B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Filtering and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subsetting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413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9885" y="2193650"/>
            <a:ext cx="785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 filter(</a:t>
            </a:r>
            <a:r>
              <a:rPr lang="en-GB" sz="2400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trumpton</a:t>
            </a: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Height&gt;=170)</a:t>
            </a: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A tibble: 3 x 5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Age Weight Height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chr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chr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Hugh     Chris        26     90    175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 Pew      Adam         32    102    183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 Cuthbert Carl         28     91    188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2B212F-E00A-994F-8419-3B51ACED5D4F}"/>
              </a:ext>
            </a:extLst>
          </p:cNvPr>
          <p:cNvGrpSpPr/>
          <p:nvPr/>
        </p:nvGrpSpPr>
        <p:grpSpPr>
          <a:xfrm>
            <a:off x="629290" y="1327796"/>
            <a:ext cx="6003330" cy="954107"/>
            <a:chOff x="611559" y="2706063"/>
            <a:chExt cx="2269178" cy="729872"/>
          </a:xfrm>
        </p:grpSpPr>
        <p:sp>
          <p:nvSpPr>
            <p:cNvPr id="6" name="Rounded Rectangle 58">
              <a:extLst>
                <a:ext uri="{FF2B5EF4-FFF2-40B4-BE49-F238E27FC236}">
                  <a16:creationId xmlns:a16="http://schemas.microsoft.com/office/drawing/2014/main" id="{4D5013EE-9E1D-BA46-8723-2EE3361EDFF7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D5CF16-6C91-C34D-9187-C03B496EE978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72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Functional selections using filter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EAF4843-DA0F-EB4D-8E12-4FC08A55FD6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Filtering and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subsetting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7629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22600" cy="4647746"/>
          </a:xfrm>
        </p:spPr>
        <p:txBody>
          <a:bodyPr>
            <a:normAutofit/>
          </a:bodyPr>
          <a:lstStyle/>
          <a:p>
            <a:r>
              <a:rPr lang="en-GB" sz="3200" dirty="0"/>
              <a:t>Greater than</a:t>
            </a:r>
          </a:p>
          <a:p>
            <a:pPr marL="457200" lvl="1" indent="0">
              <a:buNone/>
            </a:pPr>
            <a:r>
              <a:rPr lang="en-GB" sz="2800" dirty="0"/>
              <a:t>weight &gt; 20</a:t>
            </a:r>
          </a:p>
          <a:p>
            <a:pPr marL="457200" lvl="1" indent="0">
              <a:buNone/>
            </a:pPr>
            <a:r>
              <a:rPr lang="en-GB" sz="2800" dirty="0"/>
              <a:t>weight &gt;= 30</a:t>
            </a:r>
          </a:p>
          <a:p>
            <a:endParaRPr lang="en-GB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314371" y="1825624"/>
            <a:ext cx="3407229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Less than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sz="2800" dirty="0"/>
              <a:t>height &lt; 170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sz="2800" dirty="0"/>
              <a:t>height &lt;= 180</a:t>
            </a:r>
          </a:p>
          <a:p>
            <a:endParaRPr lang="en-GB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080829" y="1825624"/>
            <a:ext cx="3835400" cy="4894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Equal to (or not)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sz="2800" dirty="0"/>
              <a:t>value == 5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sz="2800" dirty="0"/>
              <a:t>name == "simon"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GB" sz="2800" dirty="0"/>
              <a:t>name != "simon"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0727" y="3939039"/>
            <a:ext cx="76345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sz="20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 filter(</a:t>
            </a:r>
            <a:r>
              <a:rPr lang="en-GB" sz="2000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trumpton</a:t>
            </a:r>
            <a:r>
              <a:rPr lang="en-GB" sz="20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en-GB" sz="2000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FirstName</a:t>
            </a:r>
            <a:r>
              <a:rPr lang="en-GB" sz="20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== "Chris")</a:t>
            </a: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A tibble: 2 x 5</a:t>
            </a:r>
            <a:endParaRPr lang="en-GB" sz="20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0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Age Weight Height</a:t>
            </a:r>
            <a:endParaRPr lang="en-GB" sz="20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000" i="1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000" i="1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chr</a:t>
            </a:r>
            <a:r>
              <a:rPr lang="en-GB" sz="2000" i="1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GB" sz="2000" i="1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000" i="1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chr</a:t>
            </a:r>
            <a:r>
              <a:rPr lang="en-GB" sz="2000" i="1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GB" sz="2000" i="1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000" i="1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000" i="1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000" i="1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000" i="1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000" i="1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000" i="1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000" i="1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000" i="1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GB" sz="20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Hugh     Chris        26     90    175</a:t>
            </a:r>
            <a:endParaRPr lang="en-GB" sz="20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 McGrew   Chris        48     97    155</a:t>
            </a:r>
            <a:endParaRPr lang="en-GB" sz="20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2F1226-53D7-3B40-ADCC-C3B6902F3EAE}"/>
              </a:ext>
            </a:extLst>
          </p:cNvPr>
          <p:cNvGrpSpPr/>
          <p:nvPr/>
        </p:nvGrpSpPr>
        <p:grpSpPr>
          <a:xfrm>
            <a:off x="616412" y="1118122"/>
            <a:ext cx="6003330" cy="523219"/>
            <a:chOff x="611559" y="2706063"/>
            <a:chExt cx="2269178" cy="400252"/>
          </a:xfrm>
        </p:grpSpPr>
        <p:sp>
          <p:nvSpPr>
            <p:cNvPr id="9" name="Rounded Rectangle 58">
              <a:extLst>
                <a:ext uri="{FF2B5EF4-FFF2-40B4-BE49-F238E27FC236}">
                  <a16:creationId xmlns:a16="http://schemas.microsoft.com/office/drawing/2014/main" id="{B66E7893-420C-F44A-836C-304D07876B4D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A43CAE-4D2F-BC46-9F77-5447D0CEAC72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40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Types of filer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65FAB5FE-4D43-FE4C-8CF9-AC7519FA248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Filtering and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subsetting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47573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2423" y="2916779"/>
            <a:ext cx="355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Lucida Console" panose="020B0609040504020204" pitchFamily="49" charset="0"/>
              </a:rPr>
              <a:t>&gt; </a:t>
            </a:r>
            <a:r>
              <a:rPr lang="en-GB" sz="1400" dirty="0" err="1">
                <a:latin typeface="Lucida Console" panose="020B0609040504020204" pitchFamily="49" charset="0"/>
              </a:rPr>
              <a:t>transform.data</a:t>
            </a:r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 A tibble: 10 x 3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     WT      KO difference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  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 &lt;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    &lt;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1 -5.11   -3.29       1.81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2  1.12   -1.85      -2.97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3 -3.99   -3.77       0.222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4 -4.18   -2.46       1.72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5 -1.93  -10.0       -8.10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6 -8.69   -2.38       6.31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7 -0.670   2.73       3.40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8 -1.15   -2.59      -1.43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9 -1.98    1.83       3.80 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10 -1.06    0.372      1.43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423" y="1854950"/>
            <a:ext cx="3859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Select rows where the difference (in either direction) is more than 5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2431" y="1854950"/>
            <a:ext cx="465015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Lucida Console" panose="020B0609040504020204" pitchFamily="49" charset="0"/>
              </a:rPr>
              <a:t>&gt; filter(</a:t>
            </a:r>
            <a:r>
              <a:rPr lang="en-GB" sz="1400" dirty="0" err="1">
                <a:latin typeface="Lucida Console" panose="020B0609040504020204" pitchFamily="49" charset="0"/>
              </a:rPr>
              <a:t>transform.data</a:t>
            </a:r>
            <a:r>
              <a:rPr lang="en-GB" sz="1400" dirty="0">
                <a:latin typeface="Lucida Console" panose="020B0609040504020204" pitchFamily="49" charset="0"/>
              </a:rPr>
              <a:t>, difference &gt; 5)</a:t>
            </a:r>
          </a:p>
          <a:p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 A tibble: 1 x 3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   WT    KO difference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&lt;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    &lt;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1 -8.69 -2.38       6.31</a:t>
            </a:r>
          </a:p>
          <a:p>
            <a:endParaRPr lang="en-GB" sz="1400" dirty="0">
              <a:latin typeface="Lucida Console" panose="020B0609040504020204" pitchFamily="49" charset="0"/>
            </a:endParaRPr>
          </a:p>
          <a:p>
            <a:r>
              <a:rPr lang="en-GB" sz="1400" dirty="0">
                <a:latin typeface="Lucida Console" panose="020B0609040504020204" pitchFamily="49" charset="0"/>
              </a:rPr>
              <a:t>&gt; filter(</a:t>
            </a:r>
            <a:r>
              <a:rPr lang="en-GB" sz="1400" dirty="0" err="1">
                <a:latin typeface="Lucida Console" panose="020B0609040504020204" pitchFamily="49" charset="0"/>
              </a:rPr>
              <a:t>transform.data</a:t>
            </a:r>
            <a:r>
              <a:rPr lang="en-GB" sz="1400" dirty="0">
                <a:latin typeface="Lucida Console" panose="020B0609040504020204" pitchFamily="49" charset="0"/>
              </a:rPr>
              <a:t>, difference &lt; -5)</a:t>
            </a:r>
          </a:p>
          <a:p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 A tibble: 1 x 3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   WT    KO difference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  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&lt;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    &lt;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latin typeface="Lucida Console" panose="020B0609040504020204" pitchFamily="49" charset="0"/>
              </a:rPr>
              <a:t>1 -1.93 -10.0      -8.10</a:t>
            </a:r>
          </a:p>
        </p:txBody>
      </p:sp>
      <p:sp>
        <p:nvSpPr>
          <p:cNvPr id="8" name="Rectangle 7"/>
          <p:cNvSpPr/>
          <p:nvPr/>
        </p:nvSpPr>
        <p:spPr>
          <a:xfrm>
            <a:off x="4892431" y="4940386"/>
            <a:ext cx="69869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&gt; filter(</a:t>
            </a:r>
            <a:r>
              <a:rPr lang="en-GB" dirty="0" err="1">
                <a:latin typeface="Lucida Console" panose="020B0609040504020204" pitchFamily="49" charset="0"/>
              </a:rPr>
              <a:t>transform.data</a:t>
            </a:r>
            <a:r>
              <a:rPr lang="en-GB" dirty="0">
                <a:latin typeface="Lucida Console" panose="020B0609040504020204" pitchFamily="49" charset="0"/>
              </a:rPr>
              <a:t>, </a:t>
            </a:r>
            <a:r>
              <a:rPr lang="en-GB" b="1" dirty="0">
                <a:solidFill>
                  <a:srgbClr val="C00000"/>
                </a:solidFill>
                <a:latin typeface="Lucida Console" panose="020B0609040504020204" pitchFamily="49" charset="0"/>
              </a:rPr>
              <a:t>abs</a:t>
            </a:r>
            <a:r>
              <a:rPr lang="en-GB" dirty="0">
                <a:latin typeface="Lucida Console" panose="020B0609040504020204" pitchFamily="49" charset="0"/>
              </a:rPr>
              <a:t>(difference) &gt; 5)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 A tibble: 2 x 3</a:t>
            </a:r>
          </a:p>
          <a:p>
            <a:r>
              <a:rPr lang="en-GB" dirty="0">
                <a:latin typeface="Lucida Console" panose="020B0609040504020204" pitchFamily="49" charset="0"/>
              </a:rPr>
              <a:t>     WT     KO difference</a:t>
            </a:r>
          </a:p>
          <a:p>
            <a:r>
              <a:rPr lang="en-GB" dirty="0">
                <a:latin typeface="Lucida Console" panose="020B0609040504020204" pitchFamily="49" charset="0"/>
              </a:rPr>
              <a:t> 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      &lt;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dbl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dirty="0">
                <a:latin typeface="Lucida Console" panose="020B0609040504020204" pitchFamily="49" charset="0"/>
              </a:rPr>
              <a:t>1 -1.93 -10.0       -8.10</a:t>
            </a:r>
          </a:p>
          <a:p>
            <a:r>
              <a:rPr lang="en-GB" dirty="0">
                <a:latin typeface="Lucida Console" panose="020B0609040504020204" pitchFamily="49" charset="0"/>
              </a:rPr>
              <a:t>2 -8.69  -2.38       6.31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8CDA5D-32D8-5A45-B3C0-AE1DFB3124D9}"/>
              </a:ext>
            </a:extLst>
          </p:cNvPr>
          <p:cNvGrpSpPr/>
          <p:nvPr/>
        </p:nvGrpSpPr>
        <p:grpSpPr>
          <a:xfrm>
            <a:off x="532423" y="1154759"/>
            <a:ext cx="6003330" cy="523219"/>
            <a:chOff x="611559" y="2706063"/>
            <a:chExt cx="2269178" cy="400252"/>
          </a:xfrm>
        </p:grpSpPr>
        <p:sp>
          <p:nvSpPr>
            <p:cNvPr id="10" name="Rounded Rectangle 58">
              <a:extLst>
                <a:ext uri="{FF2B5EF4-FFF2-40B4-BE49-F238E27FC236}">
                  <a16:creationId xmlns:a16="http://schemas.microsoft.com/office/drawing/2014/main" id="{97787CAD-C7B3-0149-B269-92E22D7C07DD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9FA228-9875-2E44-943D-58A6D0C97E88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40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You can transform data in a filter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1760FFDC-142B-2240-9EF1-C1CC051DAA4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Filtering and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subsetting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8329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1689"/>
          </a:xfrm>
        </p:spPr>
        <p:txBody>
          <a:bodyPr>
            <a:normAutofit/>
          </a:bodyPr>
          <a:lstStyle/>
          <a:p>
            <a:r>
              <a:rPr lang="en-GB" dirty="0"/>
              <a:t>The long winded way…</a:t>
            </a:r>
          </a:p>
          <a:p>
            <a:r>
              <a:rPr lang="en-GB" dirty="0"/>
              <a:t>Three separate operations with two intermediate variables</a:t>
            </a:r>
          </a:p>
          <a:p>
            <a:r>
              <a:rPr lang="en-GB" dirty="0"/>
              <a:t>Works, but is ugly!</a:t>
            </a:r>
          </a:p>
        </p:txBody>
      </p:sp>
      <p:sp>
        <p:nvSpPr>
          <p:cNvPr id="4" name="Rectangle 3"/>
          <p:cNvSpPr/>
          <p:nvPr/>
        </p:nvSpPr>
        <p:spPr>
          <a:xfrm>
            <a:off x="1943100" y="3803674"/>
            <a:ext cx="830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sz="20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 filter(</a:t>
            </a:r>
            <a:r>
              <a:rPr lang="en-GB" sz="2000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trumpton</a:t>
            </a:r>
            <a:r>
              <a:rPr lang="en-GB" sz="20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Height &gt;= 170) -&gt; answer1</a:t>
            </a: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sz="20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 filter(answer1, </a:t>
            </a:r>
            <a:r>
              <a:rPr lang="en-GB" sz="2000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FirstName</a:t>
            </a:r>
            <a:r>
              <a:rPr lang="en-GB" sz="20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== "Chris") -&gt; answer2</a:t>
            </a: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sz="20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 select(answer2, Age, Weight)</a:t>
            </a: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GB" sz="20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A tibble: 1 x 2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Age Weight</a:t>
            </a:r>
            <a:endParaRPr lang="en-GB" sz="20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GB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0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1    26     90</a:t>
            </a:r>
            <a:endParaRPr lang="en-GB" sz="20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EB03FE-F871-B647-82A3-5F726D3A555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Combining multiple operations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62042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tidyverse functions take a tibble as their first argument</a:t>
            </a:r>
          </a:p>
          <a:p>
            <a:endParaRPr lang="en-GB" dirty="0"/>
          </a:p>
          <a:p>
            <a:r>
              <a:rPr lang="en-GB" dirty="0"/>
              <a:t>All tidyverse functions return a tibble</a:t>
            </a:r>
          </a:p>
          <a:p>
            <a:endParaRPr lang="en-GB" dirty="0"/>
          </a:p>
          <a:p>
            <a:r>
              <a:rPr lang="en-GB" dirty="0"/>
              <a:t>You can therefore chain operations together, passing the output of one function as the first input to another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70135" y="5530632"/>
            <a:ext cx="7251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Data → Filter 1 → Filter 2 → Selection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1F9FB3-3623-9345-AA01-94C2B9FF001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Pipes are extremely useful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75988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204"/>
          </a:xfrm>
        </p:spPr>
        <p:txBody>
          <a:bodyPr/>
          <a:lstStyle/>
          <a:p>
            <a:r>
              <a:rPr lang="en-GB" dirty="0"/>
              <a:t>Takes the data on its left and makes it the first argument to a function on its right.</a:t>
            </a:r>
          </a:p>
        </p:txBody>
      </p:sp>
      <p:sp>
        <p:nvSpPr>
          <p:cNvPr id="4" name="Rectangle 3"/>
          <p:cNvSpPr/>
          <p:nvPr/>
        </p:nvSpPr>
        <p:spPr>
          <a:xfrm>
            <a:off x="417286" y="3180963"/>
            <a:ext cx="473528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 select(</a:t>
            </a:r>
            <a:r>
              <a:rPr lang="en-GB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trumpton</a:t>
            </a:r>
            <a:r>
              <a:rPr lang="en-GB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,-</a:t>
            </a:r>
            <a:r>
              <a:rPr lang="en-GB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LastName</a:t>
            </a:r>
            <a:r>
              <a:rPr lang="en-GB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A tibble: 7 x 4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Age Weight Height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chr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Chris        26     90    175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 Adam         32    102    183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 Daniel       18     88    168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 Chris        48     97    155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 Carl         28     91    188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 Liam         35     94    145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7 Doug         31     89    164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86171" y="3180963"/>
            <a:ext cx="50255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&gt; </a:t>
            </a:r>
            <a:r>
              <a:rPr lang="en-GB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trumpton</a:t>
            </a:r>
            <a:r>
              <a:rPr lang="en-GB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%&gt;% select(-</a:t>
            </a:r>
            <a:r>
              <a:rPr lang="en-GB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LastName</a:t>
            </a:r>
            <a:r>
              <a:rPr lang="en-GB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</a:rPr>
              <a:t># A tibble: 7 x 4</a:t>
            </a: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Age Weight Height</a:t>
            </a:r>
            <a:endParaRPr lang="en-GB" dirty="0">
              <a:latin typeface="Lucida Console" panose="020B06090405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chr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Lucida Console" panose="020B06090405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Chris        26     90    175</a:t>
            </a:r>
            <a:endParaRPr lang="en-GB" dirty="0">
              <a:latin typeface="Lucida Console" panose="020B06090405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 Adam         32    102    183</a:t>
            </a:r>
            <a:endParaRPr lang="en-GB" dirty="0">
              <a:latin typeface="Lucida Console" panose="020B06090405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 Daniel       18     88    168</a:t>
            </a:r>
            <a:endParaRPr lang="en-GB" dirty="0">
              <a:latin typeface="Lucida Console" panose="020B06090405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 Chris        48     97    155</a:t>
            </a:r>
            <a:endParaRPr lang="en-GB" dirty="0">
              <a:latin typeface="Lucida Console" panose="020B06090405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 Carl         28     91    188</a:t>
            </a:r>
            <a:endParaRPr lang="en-GB" dirty="0">
              <a:latin typeface="Lucida Console" panose="020B06090405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6 Liam         35     94    145</a:t>
            </a: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7 Doug         31     89    164</a:t>
            </a:r>
            <a:endParaRPr lang="en-GB" dirty="0">
              <a:latin typeface="Lucida Console" panose="020B060904050402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F75BB1-C926-824F-B174-E65339013B4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The pipe operator: %&gt;%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907235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743" y="1825625"/>
            <a:ext cx="11727543" cy="4351338"/>
          </a:xfrm>
        </p:spPr>
        <p:txBody>
          <a:bodyPr/>
          <a:lstStyle/>
          <a:p>
            <a:r>
              <a:rPr lang="en-GB" dirty="0"/>
              <a:t>Give the age and weight for people who are taller than 170cm and called Chris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856" y="2668310"/>
            <a:ext cx="11974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trumpton</a:t>
            </a:r>
            <a:r>
              <a:rPr lang="en-GB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%&gt;% filter(Height&gt;=170) %&gt;% filter(</a:t>
            </a:r>
            <a:r>
              <a:rPr lang="en-GB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FirstName</a:t>
            </a:r>
            <a:r>
              <a:rPr lang="en-GB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=="Chris") %&gt;% select(</a:t>
            </a:r>
            <a:r>
              <a:rPr lang="en-GB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Age,Weight</a:t>
            </a:r>
            <a:r>
              <a:rPr lang="en-GB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GB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0548" y="3441680"/>
            <a:ext cx="70757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sz="2400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trumpton</a:t>
            </a:r>
            <a:endParaRPr lang="en-GB" sz="2400" dirty="0">
              <a:solidFill>
                <a:srgbClr val="7F0055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filter(Height&gt;=170) </a:t>
            </a: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filter(</a:t>
            </a:r>
            <a:r>
              <a:rPr lang="en-GB" sz="2400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FirstName</a:t>
            </a: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=="Chris") </a:t>
            </a: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</a:tabLst>
            </a:pP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select(</a:t>
            </a:r>
            <a:r>
              <a:rPr lang="en-GB" sz="2400" dirty="0" err="1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Age,Weight</a:t>
            </a:r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GB" sz="2400" dirty="0">
              <a:solidFill>
                <a:srgbClr val="000000"/>
              </a:solidFill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 A tibble: 1 x 2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Age Weight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dbl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24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1    26     90</a:t>
            </a:r>
            <a:endParaRPr lang="en-GB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38173" y="3770461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%&gt;%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918368" y="4157326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%&gt;%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4374718" y="3449578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7F0055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%&gt;%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E6789E-26A3-724A-AD3D-25E0F888F5A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Combining multiple operations with pipes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8486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C0FD-5BF6-CC43-AD40-AF910933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8E6F3-F24B-C643-93BD-177606BF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3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D10A-476D-A345-81EE-EBC5E939991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Anscombe’s quartet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89CBE-3308-0549-BCA3-60A904EE0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91"/>
          <a:stretch/>
        </p:blipFill>
        <p:spPr>
          <a:xfrm>
            <a:off x="3252776" y="1503680"/>
            <a:ext cx="5532118" cy="41989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219AE50-8AEF-BF4B-A8A2-CD61CFAAF76E}"/>
              </a:ext>
            </a:extLst>
          </p:cNvPr>
          <p:cNvGrpSpPr/>
          <p:nvPr/>
        </p:nvGrpSpPr>
        <p:grpSpPr>
          <a:xfrm>
            <a:off x="362978" y="820446"/>
            <a:ext cx="9958311" cy="523219"/>
            <a:chOff x="611559" y="2706063"/>
            <a:chExt cx="2220409" cy="400252"/>
          </a:xfrm>
        </p:grpSpPr>
        <p:sp>
          <p:nvSpPr>
            <p:cNvPr id="5" name="Rounded Rectangle 58">
              <a:extLst>
                <a:ext uri="{FF2B5EF4-FFF2-40B4-BE49-F238E27FC236}">
                  <a16:creationId xmlns:a16="http://schemas.microsoft.com/office/drawing/2014/main" id="{DB2281B8-13FA-3C43-8DAC-880A7D3A5B2E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8927F3-0077-944E-A08F-2BFEE913DC6D}"/>
                </a:ext>
              </a:extLst>
            </p:cNvPr>
            <p:cNvSpPr txBox="1"/>
            <p:nvPr/>
          </p:nvSpPr>
          <p:spPr>
            <a:xfrm>
              <a:off x="665833" y="2706063"/>
              <a:ext cx="2023416" cy="40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Different datasets with the same summary statistics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50DFE15-7758-A148-B7F8-18A99B1A689D}"/>
              </a:ext>
            </a:extLst>
          </p:cNvPr>
          <p:cNvSpPr/>
          <p:nvPr/>
        </p:nvSpPr>
        <p:spPr>
          <a:xfrm>
            <a:off x="2380284" y="6182240"/>
            <a:ext cx="8249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rgbClr val="292929"/>
                </a:solidFill>
                <a:latin typeface="Charter" panose="02040503050506020203" pitchFamily="18" charset="0"/>
              </a:rPr>
              <a:t>“Do not trust your data blindly, and start </a:t>
            </a:r>
            <a:r>
              <a:rPr lang="en-GB" b="1" i="1" dirty="0" err="1">
                <a:solidFill>
                  <a:srgbClr val="292929"/>
                </a:solidFill>
                <a:latin typeface="Charter" panose="02040503050506020203" pitchFamily="18" charset="0"/>
              </a:rPr>
              <a:t>modeling</a:t>
            </a:r>
            <a:r>
              <a:rPr lang="en-GB" b="1" i="1" dirty="0">
                <a:solidFill>
                  <a:srgbClr val="292929"/>
                </a:solidFill>
                <a:latin typeface="Charter" panose="02040503050506020203" pitchFamily="18" charset="0"/>
              </a:rPr>
              <a:t> on your data”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1007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66EFA-B3BF-6044-BD32-129565956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01" y="1421325"/>
            <a:ext cx="5639874" cy="4351338"/>
          </a:xfrm>
        </p:spPr>
        <p:txBody>
          <a:bodyPr/>
          <a:lstStyle/>
          <a:p>
            <a:r>
              <a:rPr lang="en-US" dirty="0" err="1"/>
              <a:t>Organisation</a:t>
            </a:r>
            <a:r>
              <a:rPr lang="en-US" dirty="0"/>
              <a:t> is key!</a:t>
            </a:r>
          </a:p>
          <a:p>
            <a:r>
              <a:rPr lang="en-US" dirty="0"/>
              <a:t>Electronic lab notebook – keep a record of the file directory!</a:t>
            </a:r>
          </a:p>
          <a:p>
            <a:r>
              <a:rPr lang="en-US" dirty="0"/>
              <a:t>Naming files is important</a:t>
            </a:r>
          </a:p>
          <a:p>
            <a:pPr lvl="1"/>
            <a:endParaRPr lang="en-US" dirty="0"/>
          </a:p>
          <a:p>
            <a:r>
              <a:rPr lang="en-US" dirty="0"/>
              <a:t>Use new </a:t>
            </a:r>
            <a:r>
              <a:rPr lang="en-US" dirty="0" err="1"/>
              <a:t>clavical</a:t>
            </a:r>
            <a:r>
              <a:rPr lang="en-US" dirty="0"/>
              <a:t> drives to store your raw data and do not touch original files! If you manipulate data save it elsewhere (processed directory)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27ED7A-6D55-2C4F-BEA3-EB9424E764AD}"/>
              </a:ext>
            </a:extLst>
          </p:cNvPr>
          <p:cNvSpPr txBox="1">
            <a:spLocks/>
          </p:cNvSpPr>
          <p:nvPr/>
        </p:nvSpPr>
        <p:spPr>
          <a:xfrm>
            <a:off x="-275823" y="164232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Naming and storing your data</a:t>
            </a:r>
            <a:endParaRPr lang="en-GB" sz="3600" dirty="0"/>
          </a:p>
        </p:txBody>
      </p:sp>
      <p:pic>
        <p:nvPicPr>
          <p:cNvPr id="1026" name="Picture 2" descr="Workforce Organization Icon, Vector Illustration Stock Vector -  Illustration of social, concept: 119470901">
            <a:extLst>
              <a:ext uri="{FF2B5EF4-FFF2-40B4-BE49-F238E27FC236}">
                <a16:creationId xmlns:a16="http://schemas.microsoft.com/office/drawing/2014/main" id="{E162D37C-9A1E-4C44-A553-ED3028AA0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2"/>
          <a:stretch/>
        </p:blipFill>
        <p:spPr bwMode="auto">
          <a:xfrm>
            <a:off x="6436834" y="875763"/>
            <a:ext cx="5755166" cy="561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35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CFBB-2F03-514A-BE4D-C71EC441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1800" dirty="0"/>
          </a:p>
          <a:p>
            <a:r>
              <a:rPr lang="en-US" sz="1800" dirty="0"/>
              <a:t>Easier to find files. If you use any computer programs spaces can create issues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/>
              <a:t>Easier to find files. If you use any computer programs spaces can create issues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28D7D6-1578-C241-AEA7-4B7A97BD6D14}"/>
              </a:ext>
            </a:extLst>
          </p:cNvPr>
          <p:cNvSpPr txBox="1">
            <a:spLocks/>
          </p:cNvSpPr>
          <p:nvPr/>
        </p:nvSpPr>
        <p:spPr>
          <a:xfrm>
            <a:off x="-1447800" y="188596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How to name a file</a:t>
            </a:r>
            <a:endParaRPr lang="en-GB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1AF528-9B13-CF4D-96F4-17E0138F068B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232284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8609177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3505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RiskManagement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Risk_management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Risk management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9763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F9B1C2-D184-DC44-A670-AD18AA4D29F0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4480509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8609177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3505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UdosCrazyExperiment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Udo_asked_me_to_do_this_crazy_experiment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976395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DAAC773B-CBC6-3043-891A-6525896BBCA5}"/>
              </a:ext>
            </a:extLst>
          </p:cNvPr>
          <p:cNvGrpSpPr/>
          <p:nvPr/>
        </p:nvGrpSpPr>
        <p:grpSpPr>
          <a:xfrm>
            <a:off x="838200" y="1184078"/>
            <a:ext cx="4521116" cy="523221"/>
            <a:chOff x="611559" y="2706063"/>
            <a:chExt cx="2220409" cy="400253"/>
          </a:xfrm>
        </p:grpSpPr>
        <p:sp>
          <p:nvSpPr>
            <p:cNvPr id="8" name="Rounded Rectangle 58">
              <a:extLst>
                <a:ext uri="{FF2B5EF4-FFF2-40B4-BE49-F238E27FC236}">
                  <a16:creationId xmlns:a16="http://schemas.microsoft.com/office/drawing/2014/main" id="{0B59EDC9-B85D-9D44-A804-DECCC670C410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E3DB77-0494-AB4E-8215-13838C050B48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Never use spaces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D2EFDD-B270-E74F-BA9F-1EACE5D7E818}"/>
              </a:ext>
            </a:extLst>
          </p:cNvPr>
          <p:cNvGrpSpPr/>
          <p:nvPr/>
        </p:nvGrpSpPr>
        <p:grpSpPr>
          <a:xfrm>
            <a:off x="838200" y="3767313"/>
            <a:ext cx="6096000" cy="523220"/>
            <a:chOff x="611559" y="2706063"/>
            <a:chExt cx="2220409" cy="400253"/>
          </a:xfrm>
        </p:grpSpPr>
        <p:sp>
          <p:nvSpPr>
            <p:cNvPr id="11" name="Rounded Rectangle 58">
              <a:extLst>
                <a:ext uri="{FF2B5EF4-FFF2-40B4-BE49-F238E27FC236}">
                  <a16:creationId xmlns:a16="http://schemas.microsoft.com/office/drawing/2014/main" id="{693D7916-7239-D543-8463-5DC044386C0D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E1CC9E-DE3F-2F42-878E-7B7D9F6B09C3}"/>
                </a:ext>
              </a:extLst>
            </p:cNvPr>
            <p:cNvSpPr txBox="1"/>
            <p:nvPr/>
          </p:nvSpPr>
          <p:spPr>
            <a:xfrm>
              <a:off x="665833" y="2706063"/>
              <a:ext cx="2117270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Keep your file names short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641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942C-9AF3-5E49-9EF6-D30F33294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Easier to find files. If you use any computer programs spaces can create issues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Never use </a:t>
            </a:r>
            <a:r>
              <a:rPr lang="en-GB" dirty="0"/>
              <a:t>* : \ / &lt; &gt; | " ? [ ] ; = + &amp; £ $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054AE9-EA74-E748-83E2-B8B21B9229BF}"/>
              </a:ext>
            </a:extLst>
          </p:cNvPr>
          <p:cNvSpPr txBox="1">
            <a:spLocks/>
          </p:cNvSpPr>
          <p:nvPr/>
        </p:nvSpPr>
        <p:spPr>
          <a:xfrm>
            <a:off x="-1512194" y="52490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How to name a file</a:t>
            </a:r>
            <a:endParaRPr lang="en-GB" sz="3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2D8E3F-977B-D643-9CCE-8F0A5CB9D6E6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232284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8609177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3505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20190522_MMTimecourse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22052019_MMTimecourse</a:t>
                      </a:r>
                    </a:p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5stMay2019_MMTimecourse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97639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68A5FC-6337-4E4F-AFA6-A3B13F84A4B9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4249904"/>
          <a:ext cx="6096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8609177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35056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File01</a:t>
                      </a:r>
                    </a:p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File02</a:t>
                      </a:r>
                    </a:p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File03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File1</a:t>
                      </a:r>
                    </a:p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File10</a:t>
                      </a:r>
                    </a:p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File11</a:t>
                      </a:r>
                    </a:p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File2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976395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E859CCE7-EEFB-9F46-8950-D803CCB213FC}"/>
              </a:ext>
            </a:extLst>
          </p:cNvPr>
          <p:cNvGrpSpPr/>
          <p:nvPr/>
        </p:nvGrpSpPr>
        <p:grpSpPr>
          <a:xfrm>
            <a:off x="787442" y="1060764"/>
            <a:ext cx="4521116" cy="523221"/>
            <a:chOff x="611559" y="2706063"/>
            <a:chExt cx="2220409" cy="400253"/>
          </a:xfrm>
        </p:grpSpPr>
        <p:sp>
          <p:nvSpPr>
            <p:cNvPr id="8" name="Rounded Rectangle 58">
              <a:extLst>
                <a:ext uri="{FF2B5EF4-FFF2-40B4-BE49-F238E27FC236}">
                  <a16:creationId xmlns:a16="http://schemas.microsoft.com/office/drawing/2014/main" id="{A7738CD3-81D6-E54F-8CE6-94523FBAAEE2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E43CDA-B031-9940-B4E1-611A66CA5312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Dates back to front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2B18CB-9D99-FC48-9EAA-B34FB61AFC03}"/>
              </a:ext>
            </a:extLst>
          </p:cNvPr>
          <p:cNvGrpSpPr/>
          <p:nvPr/>
        </p:nvGrpSpPr>
        <p:grpSpPr>
          <a:xfrm>
            <a:off x="897953" y="3633459"/>
            <a:ext cx="4580869" cy="523219"/>
            <a:chOff x="611559" y="2706063"/>
            <a:chExt cx="2249755" cy="400252"/>
          </a:xfrm>
        </p:grpSpPr>
        <p:sp>
          <p:nvSpPr>
            <p:cNvPr id="11" name="Rounded Rectangle 58">
              <a:extLst>
                <a:ext uri="{FF2B5EF4-FFF2-40B4-BE49-F238E27FC236}">
                  <a16:creationId xmlns:a16="http://schemas.microsoft.com/office/drawing/2014/main" id="{1B623550-F4F7-3042-8D4E-3F0FA2AD8CF3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E7D0EA-0443-DD48-AD2D-3C8958A10AA8}"/>
                </a:ext>
              </a:extLst>
            </p:cNvPr>
            <p:cNvSpPr txBox="1"/>
            <p:nvPr/>
          </p:nvSpPr>
          <p:spPr>
            <a:xfrm>
              <a:off x="665833" y="2706063"/>
              <a:ext cx="2195481" cy="400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Use two digits for numbers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825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F35B-FEBE-594C-8BB7-83882218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an image in the right format is key for figure generation</a:t>
            </a:r>
          </a:p>
          <a:p>
            <a:r>
              <a:rPr lang="en-US" dirty="0"/>
              <a:t>Pictures from Microscopes should be saved as high quality TIFF files and not jpeg, </a:t>
            </a:r>
            <a:r>
              <a:rPr lang="en-US" dirty="0" err="1"/>
              <a:t>png</a:t>
            </a:r>
            <a:r>
              <a:rPr lang="en-US" dirty="0"/>
              <a:t> (files that are compressed)</a:t>
            </a:r>
          </a:p>
          <a:p>
            <a:r>
              <a:rPr lang="en-US" dirty="0"/>
              <a:t>Plots should be saved as vector images – I find eps format best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50B4C1-CA99-5447-A6C9-2BEF05B55C9F}"/>
              </a:ext>
            </a:extLst>
          </p:cNvPr>
          <p:cNvSpPr txBox="1">
            <a:spLocks/>
          </p:cNvSpPr>
          <p:nvPr/>
        </p:nvSpPr>
        <p:spPr>
          <a:xfrm>
            <a:off x="-1074313" y="52490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File formats for figures</a:t>
            </a:r>
            <a:endParaRPr lang="en-GB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53C12-97C7-4C48-B997-BA58D817B4B1}"/>
              </a:ext>
            </a:extLst>
          </p:cNvPr>
          <p:cNvSpPr/>
          <p:nvPr/>
        </p:nvSpPr>
        <p:spPr>
          <a:xfrm>
            <a:off x="3049504" y="4749216"/>
            <a:ext cx="6092992" cy="14277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81CA5-243C-4046-B0EF-EA37E42989D6}"/>
              </a:ext>
            </a:extLst>
          </p:cNvPr>
          <p:cNvSpPr/>
          <p:nvPr/>
        </p:nvSpPr>
        <p:spPr>
          <a:xfrm>
            <a:off x="3414996" y="4955259"/>
            <a:ext cx="53620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 understand the difference between the two you need to understand how images are processed in a computer</a:t>
            </a:r>
          </a:p>
        </p:txBody>
      </p:sp>
    </p:spTree>
    <p:extLst>
      <p:ext uri="{BB962C8B-B14F-4D97-AF65-F5344CB8AC3E}">
        <p14:creationId xmlns:p14="http://schemas.microsoft.com/office/powerpoint/2010/main" val="711124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539-9197-43D1-9AEB-DCAD8CF92AF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026" name="AutoShape 2" descr="data:image/jpeg;base64,/9j/4AAQSkZJRgABAQAAAQABAAD/2wCEAAkGBxQTEhUUEhQVFRUXFBcYFRQYFxQYFxcUGBcXFxcVFRUYHCggGBwmHBUWITIhJSkrLi4uGB8zODMsNygtLisBCgoKDg0OGxAQGy8kICQsLCwsLCwsLCwsLCwsLCwsLCwsLCwsLC8sLCwsLCwsLCwsLCwsLCwsLCwsLCwsLCwsLP/AABEIAOEA4QMBEQACEQEDEQH/xAAcAAABBQEBAQAAAAAAAAAAAAAAAgMEBQYHAQj/xABIEAACAQIDBAcDCgIIBAcAAAABAgMAEQQSIQUxQVEGEyIyYXGBQpGhBxQjUmJygrHB0TPwQ1OSorKzwuEVc4OTFiQ1RFSj0v/EABsBAAIDAQEBAAAAAAAAAAAAAAADAQIEBQYH/8QAOREAAgECBAIIBQMEAgIDAAAAAAECAxEEEiExQVEFEyJhcYGR8DKhscHRFELhBhUj8TNSYpJDcoL/2gAMAwEAAhEDEQA/AOG0AFABQAUAFABQAUAFABQAUAFAHqKSQACSTYAbyeQFAF9guhePlF1wsoHNwIgfIyFQavGlOWyFSr01uyyT5OMVa8j4ePwaW5H/AGwwrRHA13+0W8VDhcbPQZgbNicP+Hrj+cYq/wDb6vNeofqVyY+nyeSN3MXhT94zqf8AKNR/b63C3qR+qit0/fmey/JljLXRsPJ4LKAT/wBwLVJYOtHeJKxdPvKvG9CNoRC7YWUjnGBKPXqy1qRKnOO6Lxr03syhliZSVYFWG9SCCPMHdVBydxFABQAUAFABQAUAFABQAUAFABQAUAFABQAUAFABQAUAFAF30d6KYrGn6CM5Ae1K3ZjXzc7z4C58KvCEpuyQqpWhD4mb7ZvyeYOAXxUrYh/qJeOIeGbvv59nyro0ejZPWbsZJYqctIKxoIMWsAthcOkI5ogUnzc6t6mtahhaO9mMp9H4uvtCT8dF87IrsbtCdt5A82v+V6pLpGlHSJvh/T+Kau0l5/i5TzGQgl2y+A7R9eArJPpJN2jqa6f9P1VDPVeXuWr+yXqyKsWY9mT3qdPMg0t45par5jIdCQqStCr6x28XccRCveJtzFgP1q0cdfYpLoRwfbvbmrJff7EiPaGX2m87j9q0wxszJU6PpJ219U/si22VtHEObQhpLb8vs/eO5d3E079dTS/yWMFXAuO2pop8NiJEticIsy8iIZj6KpYiqdbgqul0vfeZ+oqR1iZPafQXAzk9Xnwkn1dWS5+tG5zD0I8qXPo1SV6bLRxNSGktTDdIug+KwoLlRLEP6WK7KBzcd5PMi3ia51WhOn8SNVPEQnpxM1SR4UAFABQAUAFABQAUAFABQAUAFABQAUAFAD+CwjyuscSM7sbKii5J8BQlchtJXZ1Po78ncOGUS7QIkksCMOD2EO/6Rge2fAaeLV0cNgJT1lsYKuKctIepo8VtRmAVQEjAsqgBVCjkNyit7qUcOrR3NOE6Lq1u1JOz5/W74FLjNqom65PO9h+59TWGpiakzuwoYXDqy1fdp/L82U2I2yx7osPU/nWOcr7s0wxMoq1OFl53IL7TkrPJQHRxmI4IRDjWv2txFj60uaVuyOo4iop2qrsvRiZ58ugv5A6D9zRGWbUrWj1TyrhwWy/L96i8HjbmxOh0NRPTVDcLWzyyT2ejNT0d2pDgI+skAaaQnK+nYjGgCk7id5t4DhSpudd2jol9Ti4twoTlTfaa07v9mng6Z57XAA5FPjci5peRo5zlccx+3pw6JCmZnGYKANRz5AeO6mUstm5MpLuHcftSYwMcRDkZLMMyo6MoIzBWN1vYk6a6Vsw9bJNZJaC5xutURtl7Tw0v8ORoX5E5kP6j3+ldqOJna1RZl8zHOhF7aFF0u+TqOcGRFWCU7pE1w8h+2ALxk8wBx0NIqYWnU1pPXk/f0CNWpS0lqvfvU5BtjZM2FkMU6FGGvMMODKw0YeIrnSi4uzN0JqavEg1UsFABQAUAFABQAUAFABQAUAFABQBadHdgTY2YRQLc72Y6Ii/WduA+J4Xq0YuTsilSpGCvI7XsLYuH2bGUhs0pFpcSw7R+yo9leSjlrffXXoYWNNZpmKnTqYufKK9F+XyX2IOP2sqm5Fyd19TbnyFVrYiU+zF2R6LDYehhIqThdva+r8eS8vVmbxm0XkO86ndWGc4wNClXxDsisxUyJvu7cbEBR4X41klUnPbRGnqsPh32rzlx4L11uQ22iOCD3t+9LcHzJ/WQb0pr1f5Qg477A/vfvVHTfMusbFf/AB/X8jkUuc9xl137x+QtVWsq3uNhVVaSvBxs9919F9X4HmOUjWxvysfjRTknoGNpyh2mteX5GU11FwRwPHyq7dtHsIjDOs0NJLg+Ph3m92JhUTDpLKLysC0Vxfq4jqCL7mbU33gEczWOc3mcVtx7zlY6cZ1nJd3rbUqNsYxlZSqMUYgGTQgMT3SB3T57+FaKSTWr8jCzRbf6WfNoYUUfSOgZiLX6u90BO+xHat40qhQ6yTb2+4SdiBsn5THTsuMwO8NqD6X1rU8Jxiyuct121hMQ2YqqMfBSL+IcFvcwq8HVplWos2mxVhEf0Z1trYvYj7js1h4XNOjipuXaKOmraEHpR0VhxUJDJmSxOVe8h4yQtwPEruNt3CuhGcK6yz34P8/n1MsoSpvND0Pn/pX0WlwTjMc8Tfw5lFlbwI9lvs+641rFWoypSyyNVKtGotChpQ0KACgAoAKACgAoAKACgAoAtOjewpcbOsMI1OrMe6iDe7HkL+pIHGrRi5OyKVKihHMzuOAwUOAhGGw286ySHvO3F3twHAcPz7VChCjDPP8A2YKNKpjKyiuPolzKbaOPG691F9b2156cax4jEyk7nssNhKNOORaxXl56cfasjOpIZZCfZGpPhWKrVyQtxL4ak8ViHL9q38P597ELae2PYi0HFufl+9ZY0r9qZoxPSeVdVhtEuP4/PEop5y3AelMSscqpUc+CXgKhFhcan4Dy50uTvoOoxyLMt/oLTGZtGNvLQfCqOGXVGmGJVV5Z6fJfIXmCAty0Hif2H7VF3PsjVGOHTqPhou9/hb+Nu8hiRib3PvNOskrHLzTnLM2y82BhDKxzuVjUXkbebcEUH2m1A8ieFIqySWi1NDxM6Ec13fgaDpR0tRtyKBYAAchoB42pFDDPmc14lW1jd95B6KYx53YgARqpMoG4puCMDvzHT0JG6mV4KC7+BMMVwyryJ219uOWJGRTYDMqqrWAsBmAvawA9KinTRlbGsD0mluFd86nSz2ZfIg3BFMlRW6IuSYYMHiHyaYObn/RMbaAqTaO/Aqcu7TW9MVSrBX+JfMrZM0OyNg4uAmSN0mVQxKIxDEgGy5XA3mw0J31P6mnPR6EZGhfRDpW8LGCe6G9hnBUxvyYHUA/DQ10pQUlmj/sQnbRln0lw0TLaSMGKa6yRHcHGueMjdfeCNx3b66FDLiabpz3WzMtWLhLPHQ4f0y6KvgpAQS8D36qX/Q9tzj47xyHKr0JUpZWbKNZVF3mcpI4KACgAoAKACgAoAKAH8FhHmkWOJS7uwVVG8k1KVyG0ldnd9h7Ij2ZhurWzTPYzSDez8FXjlFyAPM8a7WDwqis0jk1JyrT+iIO1saFUrftsO0f08qy4nEOpK/BbHs8NhoYSh1S+NrtP7eC4epl8WSRre3uv799c6dVXNMaFSUUmnb0v6lXjcWVTqxpfV/HkvlalLtSzPyIr1HSpdRHS+svsvC25W4cgmx41FSTSuZ8LTU5ZRbQClOozZHDQ4j0UXhp/O6qZ1zH/AKeVtI6MbkhtvFvMUKXeVlRjs42feIxymy+X561ek9WJxsXkhFcvrqM4ZOFwPWrTlYRhqSk8t0jXY7C9RFHGGXVFdtd7uoYndra4A8BWWM88m7HOrxc5vtLTTcrMLsOPFXTOUmsera4aNj9V13j7w57jTnXdLW2gh4adr7+DTLHaUy4HDphot5UPM+4u7DjyAGgHDzJNUhetNzfkLfZ0MrJiDIGJOgtfyJArYll0FjAx1t2nhTMhBY4faCSAJKbW7sg7yf8A6Xmp9LGoyuOsfQC/6PdIJ8NmjLHsMRa5tobG3hS6lKE7SXEE2jWDa2H2hGBLZJFsolW2aMnu3+vGTw4HkSCSn1mHlpquXviRK0ib0d2sUf5njURwGsucBgubcyPvAIINxwroqWnW0nYT/wCMiZtzY0TRPGyscO5yOjd+GT2SGO/mrehvfXoRksXDJP4t0+f8mWcHTeeJwfpNsGTBzmJ9R3o3GgeM7mHLdYjgQRXGqU3TllZup1FUjdFTVBgUAFABQAUAFABQB2H5Lujgw0Pz2YfSyr9CD7ER9vwZ/wDD9410cDh8zzM52Kq5nkW3En4zaGeRmPdQZvX2R/PKtuOq5IdXHj7Z0uhMMpVXVktIK/nw/PkZzHYsjtX7Tak8r7gOVcGpLM7cEeng3RWf90tW+V+RQ4mcsbkknnS7JGadWU5XbIuLe5v/ADuqkdFYMRLrKjkhmOG5qsphTwzepJkawLHyA8eJpNruyN7m4QdSW+y8eL8tv9DeFwjSndcfWO6/nxq06kaf4E4bB1cW27X/APJ7fz5Fjh9lhO8xb7OmX41nnWc9lY7WG6Nhh/jm5Llpl+d/sTGwiWHZBtz1/Olqc+ZrnhcPZdhPx1+oyMOg9hP7IqzlJ8X6iY0qEXfq4/8Aqi029iEMcXYUnqUG7iFC/pVKKld6vc5VWhQjKV6UXq+BN2LgsDK8TmKTDyEA54ZCyFra3ikvYeCkUydSqk03dd55apBRqNLSzZG6b9E8RIzSYWRMWiKMyIbToFFiTCdSNPZJPhTMLXpx0lp9Ck5TkrN3MZscx5G642Q7wO81uA5edbKma/Z3FLvJPz3A3t81NvrCWXN5i5y39KMtbfN8kGnIa2lstIurmRjLhnNgSQrhhqYpLbjbiN45VenVcrxekl7uiGuJpoemzm/VBYidWyALc+noKR+lX7tScxZbL2guJOV8qzEWjxAVc4b2Q5t9Il96tcHzsRLvT1Wq4r3syNzYdGsemKULioYuvjuhbKoJykgr2dxBva2mpqZN032G7Mi19zaxYVZYHhN8pQhb65eRBPJsp91Pw+IcJqaKSgmrHJ9u7KG0MIYwPp4wXgOl81u1HfkwFvMKa9Bj8OqkM8d0c+lU6qfc9zi5FtDXAOoeUAFABQAUAFAGp+Tvo388xQzj6CKzzeI9mP8AER7g3Km0afWSsIxFXq4abvY6p0m2pYEDTkPCvRwSpQObTjdmPw+KzpIBq2cG3ErbT43rg42r/kTe1j1/Q1PPhpwhrLMm1xtbT53K/GyjdfUAA+gtXNUnqzsYiMUlC/aSSfkV8q6XqM13YzSotRzEeRahsqoDazEez8arlXMuq01o4/Mm7PwRk7cndG4c/wDak1Kih2Y7nQweDlif8tfSK2XP+Pmy0kYKOQ4AfpSIxuzr1auSNlolskRMXKx8PKmxSRzq1SpLiMKxK2PP9qvazM2Zyhle9/wNrEeBNTmRCoT4MhbVxkiZRe44A02lCEjm4+tXw81re/Mu+jnSCNgiOeqddznub9CW9jeBc6eNKq0JLVao49Sr1k3K1rlzjoJo26ztA3uJFJtfmHXT40mMovQoyo2phlxZLSqRKd86AXbxlTQOftCx55q0QqOmrLbkVauZbamy3gtmsyk2Ei6oTy5g+BAPmNa106qnsUasWGyGMmDxUW8r1UqD7QkEZt+GRqpU7NWMvFff7ErYq0JRrH113U+6aK2LjZOMs4141Sa0A6ns+cMesXvsAX8SBbMPO2vjesOZrRl7Gjwu28sioBmcIWyXsWie6MV5spQNbiAQNbVrwyV7y2vYTVbUXbexSzbHbClZI2zQkgA+0h4K/wC4+HH1VCrmbhLc5CmprvOXfKjsgQ4vrkFo8QvWDkJL2lX32b8Yrh4ul1dRo6WFqZoWfAxtZjSFABQAUAegX3UAd36O7LGz8CsZ0lf6SY/bI7v4RZfME8a7mAw+WN2cmtPrJ34GQ2/tC5OtMxNW46nArNhWLSSH2FsPxX/avP4+o7KPM9d/TVGOepXf7UkvO/4GMRFmbXff+TWbPliapUOtq2e9/wDY2+v6eVU2Jk8z7lt4CBUFtE9BMIu4U8SBVZaRbL0lKVVU3xZp+rAAA3AVjS4npJySeVbIhYxOPpV4mWuk1cZNrCr6mduKS8DySMCq3exfJTSzCITc1L0RWLdSaSQqfYpxDKi94ns+J5UUsQqZm6cwE50OsS+H6Gr6J7FwgE+EJLySRlXlVC8EbDURvMNFe9jy7Nib6VFWVWVqnJ6Lj4niJVKcNJNIsejvRDEQHq5VdofZdLtk8Ljevhwqlebl2ktRkWrbj22tg5gMmV49QDGykMQbEZhoSDe9KpzadnuRUnGEczehhYercuCwaNtJEbssBewOumhIswvY1ueaNnbUhWZmNrYOXBSvFfRlBVhueIm6sPdryII4VrpzjVipe7lXoR9nYcuSW0RVLufsjgPEmwHiRV5ystCBGEns1/GrvYDYybYeOGCZDbI7Rt6gOl//ALPdWeEIuUovxJbe5pUxJxZTGYdh10ahZYN11BLF4+feN187cq3YKDheLWl7p++Rixc4/C+JvcweKbD3GbLcA8CbEX8jauotJRmuByIPK02YHp9s8zbOckHrMO4e3ELfJIPiD+CjpOClFVEdDDSy1LczjlcU6YUAFABQBtPkq2J1+M61xePDgSNyMl/ol94LfgNaMNTzzRmxVTLCy3ZuelO07k616CbVOFjFSgc72jibk1yas7m2KIuz8fkYg3yuMptvB4G3H/eubiYZ1dbo7XROMWHqOMvhmrO26fB99uXeWmNRlbMNdb/uK58JqUcrPTYvDVKNXrYK+tyLikI1G46irQmno9zNisO4vND4XqhKrlAvvOv7UXuxfV9XBX3ev4PI5rMG5EGolG6aGUq6hOMnwaZqQQwBGt6xrQ9HNKT02ezG48H1gPaVFBszseyDxGmpPgAfSpUmtkc/F16FJOM56/8AVav+POxCl2hgkYo5mex3oET881PjQqNXTPO1v6gmpOCoKy5yd/pb3uPrtDZ72A+cfieMfkhqFQqrdoz1v6jqtJRor1f8lqxwapnvGsdjexkeUngB7K+ZU+tVjSd9dX8jm1v6hx9VOnDsX/6qz/8Abf0sZnHdMYlGTC4XDRrxYwpIx8bvoP7NbY0XvJmCFGpa0pvwu7Ef/wAZSlcrOxA3II4ggHIAaD0FS6CuQ8Kr3+4wnSoX7UA80doz70AHvFHUd5H6Rc/lc3eA6fumyw/VFicRLCjs4Z0PVK6uTkAfeRY2Og1pLw6z28yMln1Xdf5nK55WDE3Jvrcm/wCda0lY1pl5Ftd3hEbKk4Giq6klCd+VhZl3DcRSOqSldOxMqiW4xJMYSQgyMxF1BLWt7AzanXfe/KnQ/wCzM7SqO/ARjZcO63VAkn2L5PUHQHwUWpyd+BaKnHjde+JMgxzYfDCM6vMytkIByRrez67mYkgfZzcxVlGMXfj9irvUb5L6mg6LYtUPWklUQZ3I35V4DxOgHiRWqEjJWi32TQYHbbyocVYCRHXPYb42OUK1t9iVAJ4CtdJipUlF5DS4rJM5U9zEYcBvJ1MZPw+FaXDPQlHk3+SkG4pPkz51xeHaN3jcWZGZWHJlJBHvFedO2ndXQ1QSFABQB2XofGuE2WhPfnJlbnY9lB5ZQD+I12ej6eWOdnNxDz1bcjLbZxrMTU16jkxtOKRmcSxrnybNCImcggjeCD7qRJXVmNpzcJKS3Tv6Gi+f3sR3WFx+3mN1cp0OHFHuV0otJr4Zarj5eK2PJMfpYAW8aI4fmytbpa6ywird6uKgxSNpIq23AjQiolCUfhZajiaNdWrxXJNaWI+JwLKez2lPdOmvh50yFaMt9zJiujqlF3TTi9ndGk2Lhvm+mMNhvWEHt/8AUPsDwHa37qz1bTd6ZTC9LVKa6hrThJ/t8FxXvVaETb2IeSQlbBPYUaKF5AUUZxSs9zTiOiqmd1I631vzMttHCnVrajf4+NbqVRbHDx2BqJOdttyuiBJsoJPIAk+4VoZxXZbj8jyIpVgy3tvBH51VJN3KpRbuh7A7KZ1EjsI4ybByCS5BsViQaufcBxIp0YNq70XMmU0tCdNBDF2Rh5ZSPakYoCeJEcYuP7ZqFOl4/L8i1Ny4pCIpkJt8wQ+TYq/+Yavnp8Y/Nkt2/d9C7SCN8LJh1D4djNHIqytmiEoBXKJMoKFkdtGB7gJIAvS1GnUleD15Pj5is15KW+nAo/8Agszt1eRhIrZSpGo50mUlB6l3VjHVlzg8AMOpyFTJbtSkjq4xxsdzt4jQeJ3Jcsz19BEp9Y9duXFmZ2g6s/YJfm1iL+Cg628T7hWqN+JrgmlqaHYezoEYLIytiWQFImBEKMwuglbe1wQbDnqafFLbiZatSbV0uz8/Iz+0BL1z9ffrcxD33hhpbTQDlbS1raVR3vqaoZcqy7G16MYOOSGRZQcrJlBBsQ2ZWVh4gqDrpWmmtDBXnKM04lvsXCOuCxIUZiOqBt/zVYtblZDWim7WKSknUTNTh5gYIX4qQl/Agm3vX4mujQd21zQjVSaOTfKhgeq2hIwACzBZhbm47ZP/AFFeuDiIZKjR1cNK9Nd2hk6QaAoAKAOu7Tf6OBV7ogiy/d6tbV6GH/DBLkc1LtN95WfMQ1R1SkWzWKraexiNbVmq4dobCoZzEw2rBONh6Y1h8SUNt6neP1HI1mqQzeJtwuKdLR6xe6+67/rxJySK3dN/DcfdWd3W6OrHq6ivTlfu2fp+LiwLcKi6fEsozjvE0/QuMkzSkXEMYKoRp1jGyt+EBj55eVZcQo2RFbGVoRVK3Zk9U9mkR5UV1YG+a5Km/aB4qQdHXysR41TM4u51qWFhXpZKbtbZPddyfFe7cRWCYXySkJmsFfvJm5NbVPUUTpqSvEp/cMThZWccyW6ej8UW/wD4QkkuC0aqVbt50tqD3ddSeApMamWaSGYrpXD1cHUnlkuy+HcEew48KNbdnei8uJZudbHUc2fMXVlUY5snYi4thaPEdWSSW6yILkAJPeNzcCw8xTKavNRbROdwe6G8RswtIZIfm0cgFo2kmhdY1FwojiViEy8D2h4caZUrOb7W3JFus0tO7XG3v8FecBigfpNoYMczm61vOyQk+8ipjk/bF+/Mb/i4RfvzJ+B2vh4e/jnmflFEIl8s51HnY+lDTltFL1/IuVNy2jYpdpbVkxb5IsOXK3yhQzFNdb2010ux38TVo07cRsKSgtWXyxn5tHJM8ZkF4pIo5YiZWH8ESS3yiyhlsCe4OVaKuFnUtJKz5vu+5SULu0f9eRgOkmJnZ7TIY13pGO7bmG9v735bqWqPVaNGyjCEVpqJ2PAqhppR2EtZd3WOe7GPO2vIXNMg0RVbfZjx+RBknaSQyMbszFifEm+nKjiMsoxsjVYiWGSOF8VnV2DJ1iqGzdXlsX1vfK6r5IKbo9zGlOLap+niXyPhoML1okd0zBLIgzZmBIzZmAUdk601NJGfLUnUy2syx6IbU+jd1BW7C2uosbg+dOpu5SvTtJIvNoALEGUWWSZHAG4HJIHUeutuTCt+Gfb99xWGr15GI+WCEEYOW2pSWMnwQqygn/qN8a5/SUbVbm/Bv4kc3rnG0KACgDo/R7HDEYNAf4mHtGw5xm5jb3XX8I512cFUz08vGP0MVWOWd+ZOSBiLrrWxRb1Qq64kmQFYi0osOF+NXekLyK8dDB7UsSbVxq1m9DbApZVrJJDUMmqFhxMQw3Mfeaq4RfAdHEVY/DJ+ptvkr2gxxUkblmEkDLlFicwdCCFO8gBvS9ZMTSjk24mfHY3EZFLO9GN9I53jlZVIsGI3DgfKqU6UGthuG6Yxiiu3fxS/BGwG38Y1l65ivEaL2RvuVsTy1qZYaklorGr+81oyz1Ixn/8AaK+yTIm3+kTSZo0VUXcba3FTQwkYPM3dmrE9OVsRQ6rKop721/0e7E6WTR2imvNAQVZGtnCn+rkOq25bqdOjF6rRnn6uHhLWOjL7EdJjIjEK6Rm0axgAAILMwHatwQEk7iavhqeS8uO35M8aGV95m8Vj1LEjNrpewsPIXq+SxpjTsh7ZezpcSbRpM/MgAIvm17LVZNQ3InNQ3aNRD0QmjAbEQM4vpGCZJSOfWAWj8Ac1+Q0NNp5Zq8np8xHXxez+xO2tsl2Fh18MNgVjyWUnQFrL3rA7yL3IHKnpqPw29+OpSFRLkVmN2T1eEYDrG/8ANRm7pkt9FMu4MSd45Ek+tMzLKr8+fcOjUuyBs8qAY5062G9yhNiradtXH8I6Dsre+4g0WUlle3v0LSfIrekexJEKOJDPCxspUFWTQExtGRaNrbraG1+dZpUMj02LwnG3I82p0abDoswcPE1srWKtrzQ346HXQ1LhZXKQxCm8ttTzbMoOEhA3iaS3qiX/ACFEtkFJNVJeCLDYmHL4OdDf+Ezj70ZEg/wW9aZFXiLqSy1Yvv8AroaPYMaw4FZJDlDHsji7HcFHx8AK009EZ6t51WkafHm+Dg/52nqjX/IVtoL/ACeQqn8UjH/K04GGwi8S8pHkFjB/xCsnSn/Ijbg1rI5hXLN4UAFAGl6DPkllkYkRrCwf7WYjKvvGb8FbcDpUc3slr+BGI1ikt7lsm2nifMhzLy5itn6mUJXjsJ6tSVmSulc6TIs8csjRnRgAG6vTc63BX41GInngppu3HuCksrytGbeCwVgwZWFwRfgSDoQCNQayZdE+Y6/ArsWtJmhiIRpJcTQBN2JtNsNPFOnejcNbdcbmUngCCR61SUVJNMpUgpxcXxOjbT2RDi0GIwsyFH3q5ysjbyjD63hx3jSsUW4PLI5sJSpPLNFPgOjE0UpLKSrC2mun5j1q86qaGVK8ZR0Im2uhc8bFlUstsxtvA5ld4q0K6a1GU8VFrUpIY4kP02fTeFAJ+JAFNvJ7Dm5P4TSHpFEqpBDg2YKASC6OzMwBOa8J3XA0tuoqUmlZy9+ol0G+05e/Umxp2esOGwOH43nMr+WW7BM3hakqX7bt+Aq6vlTk/Atdh7Hx2LHWy4kdQpPVpGUSNyOOWIZSo3a7yLHjW7C0KUu1JevH1CUqUNo69/8AInaOzXRj2rm/abODYk7gqm4117QHrXQlkexMZJhtDCyIqDNKxyKt7uoUklsose8PQ3J1oyRfL37/AJJTi3wHQ+WKJHfFoSXlJjYEgE5EUqcrAdhjYXPa72tKqU29El/sGuSQmLFRXAd45Tr34HSUD7IhzAebXNJ6qS2087/IW4Php5/kk4Ha+RiE6tY2NmSOMkkc5JpBoRv0trwrTSptbkunpr8zO9JNkS4cvKjGfDy/xFZmfeLBs51B3WYbiADutSKtNx1WwyEoysno1szMjDFgi3uoYsOdyADf3ClJXHZkrs2+GRMHhxNKrMGPVoi6FmKkkFjogsDrqeQNaF2UYbOtPKuAhM2OVXChWisqRLfIIidyg+0NCW9r0Fn01cvdUXbn9TVbQYZooFN+qBz23dY1rr6BQPMkV0cNHVyEwVk5PiYH5X8VeeCEf0cOY/ekYm39lUPrXHx881Z9xuwcey3zZgaxGwKACgC8xD9TAkQ0ZvpJPMjsqfJbacya1t9XTUOL1f2EpZpZhWzzmU+VWpaoJbmo6P7IEOH+c9ee3dTGFupsxAS17lri/DTw1rTh4uCz334CKks0stin2tNc33ACyqFCgDkFGgqlVl4IzuJkvWGbNCRFNLLHlQAUAStnbSkgbNExF9GGhVhydDow8DVZRUtGUnCM1aRb4LakTGxeXC33iMu0N+JCBsyDwGalyhLx+omVOS218dy62dsBS4eHGYfMO0GEqq48SGIYeNx50qU3s4sROpJK0oMucVhMGGLzT4OZzvHWpkU8QFQksb+g4X4LWfZJil1trRTRGxXSbDx6JKqj6uGgK+ueQAjzBpsqM5O7Xqy0cPOT1Xq/wNzYk9flaCMKqlmdmMrsoIuc5soAUlu6dBxrTDBWdpv0Oh/bnTTztu3I0Wz9tviMKHhjiVUJUIUYlRmNu6w1y2NvtV0qVNSgsra9/gxVKUYytqMvt+RMsYihaRja3VyaX0y2Mlyx5CieHWzk7+JVUVLmW+E6RhmtKsYUBszXZOyqkyuRmbQANvFVlh4pXu9PAo6Cvpe5WYrpdgHYt1bsbABQyNlUABRqLjQDfUf/AKv5DOpnzGo+k+AfQwyi5+z8CGAvUqTDqqi4kmKfBMRZhb7Qc287ggeppnWS5fMq+sXA0GzcPEylBJCVIIyl0KlbbgM2mnK1MbTVmhTu+BQ47oSIZRlBytqiEjXXcr7j5Gx3b6y5EnoROq9mPYzYM02HkhMTXNmS4tldDcG53aXUnkxplroVTqKE1IJcN/w+BUUj5xINLWPVoO89/rE6D1PCn0o5nbgNX+WWZ7HvR/C3I/P9TXT0hBsmbOQdK9p/OcXPMO6znJ/y1skf91Vry9SeeTkdSlDJBRKmqDAoAl7MiDPdu6gzt4gcPUkD1plKKctdlqVm7LQ8xeILuWO8m9E5OUrsErKxpOjWCL6c66GEp5jPVlY2+Mw64fDhTzLW+0QB+QFdG0YRbMqk5yOZ7VxmZjXFrVMzN8I2RVMazMYJqCTyoADQB5QAUAFAHooAs4cLnhZ/qDX9K0xhmpuXIW5WlYv9lY0z4dQGtNCLXBsxi3KwtyvlPpzq1OWaPejqUp9ZTtxX0LboZi5UmaKxZZzYgd4PwdfQWPpyptGcoyMOLw+ZZuKJmOkGHxGWMnSVQSDbTMLi9rk62vWiUrbGOgm5x8UUu2HcNiYV7U8gct2gSkSuJBEoOpYopYj7o33FZakm7xXvuGzilNvhdmOaI8f59P8Aasti9x2GNhpw8x+R4eFWSZDaJ2HgI/TXdz1HD+eGrYxKtlth8IwtluLctDc66W/m4I3EU+MGLcjZbT2jiItns3WssiSJkbfe7BCrBuywsWIuD3b0ytG0b8TOoRnKzV0UuD6Z7QbRsQWHIpDYeIAS1LpxuWlh6XL6k7CZ5HzyMXY72Juf9h4V0qMBcrJWRN6WbR+a4CQg2kl+ij59odtvRL682Wk9JVssMi4kUIZ6nhqcZrgnUCgAoAsHHVxBfaks7fd9gfEn1FOfZhbnr+Cm7vyIkS3Ipa3LM6p8nuDGrHgK72Ejlg2c7ES4DXTzGljblRjHaKiicPE5tiDrXEkb0RzSyTygk8oAKgDygAoAKAPaAL3o4M0eKiLBQ2HzAkE9pJEsNNwsza1ooydpQXFfQVUtdPvIeEjkidXDBSu4gq9xxFlJBHCx51SMZRdxsaji7xNPsjpDKk6SYeIZlZbrqzPvuFG5QQCPDjenqTeyHTxLknwNljsasyvNhgkjgXLpkKoQdQCAfpFvfittRm0I0qSkuyY+vns/oYLG4XK+Ydpz2juvm331vmPGkSjbVF5tP7kGPDMBcAjmuUD/AFD96ootFGyXh8Ox4qvMt2beee/wvV0irZYYXBE7iW8RoPTTte6nQg2Uci82XgGLKLXHIjXz8Rp8K0RiKlIi9NdoK7JhoyCsZvIRuMoGULf7IuD4seVJqyzOyL0o2V2QtmYSnUqZE5Gt2ThbkAV0YJRVzNNnP/lJ20J8V1aG8cAMa8i9/pH9WFvJBXm8XW62o3wN+Gp5YXe7MlWY0BQBYbIwoYtI+qRgEj6zE9hPUg38AadRgm3J7L3YpOVtFxJeHg60tJKdN5P7U6Mc7cpFG8uiGysAN1Y+RFVtSvdMntcTpXyezBopCK7GEeaHmYcQrSRnOlst3bzpGNd5DqK0MbMtcmSNaGSlVsSHV1FgueFKLBcSVqLEnlqAPKgAqQFKKCCw2ZiercNbMLFWW9syMCrLfhoTrwNjwpsHldysldWJpwIJukseQ8WZVZRyeMnNf7uYHgTTcqez09+9Cl3xQmbHWBjiukZ0dtzyeLkbl07g053OtVlLgti0Vrdj+xcZLA5aB8sgswsQQ4W+aMjcwKsTb7Nt9EbrYaoKScTUDpjhZGBxGHRWI1ZQQpPO66i/LKbfWNPVaOzM1Si0+yyR882WdXIUfZfOfQLr8Kt1lPuF5ZkeXa2zWNopHjAvcvFLdtd4ylrL7jz5CFXpk5Jjibcwa7pww5COc3/tRj86YsRAq6cyPtHpazqUwqtGDo0rWEhHEIFJCfeuTyy1EqznotCVSS1ZXbPwVMpUwlI0mDw9q6FOFhEmP9JtsfMsKWU/TS3SLmunak/CDp4keNZukMR1cMi3YUafWT7kccrgHTCgAoAutmFXw7QiRI363P8ASHKrrlsAH3Ag33271aaTTpuF7O99RU7qWaxcr0fcQWJzDUkRXfMeAzqCFHjr5Vq/Ty6uyd/DUV1qzfkotobLKr1iDsg2dMwYxngTbXKeBIFtx4E5KlFxWZefcOjO7sze/J0+WJwdLiux0euwYsT8RSbe1c+dZ8TrJjaexRtCKxuKHXEGIVGVE3EMoqrSAYe1VZYYc0tkjRNVLCagAoAUtSBKgFNiUZIq5A05qrJEx3JsN/Dz8KqWirvQdliJRm+qwBH3r6+/86lrS5dxbTfIiXqoscSpQEzDQ3psY3KNl5gMLWynATKRf4WK1boRsIbLfDlI0aWU5Y0GZm8OAHMk2AHEkU2dSNKDnIW05PKjlXSXbTYudpW0HdjT6kYvlX4kk8SSa81VqyqTcpHSp01CNkVVLGBQAUAFAC45CpupIPAgkH3ipTa2Bq5q+hu2HfECKY9Yrq6gtqw7JNsx1INrWPhyro4HESdVQnqnpqZq9NKN46Gnw5ELELoP9rV04/43ZGZ9pGZ2zN2zXOry7RoprQqGmrM5DbDbSVW5NhtjVWyRtqqyRlqqyRs1Uk8qAAUAORrVkiGWMMdhT4rQo2R5pNao2SkMl6rcmx4HINxvFRclaFvDC8iEk9jKxvZR2gDlDnedfOmJNo0qLlG/AqVFURlJeHhvTIxKtl1gcLWynATKRoMJhrVthATJlxg8JvZiFVQSzE2CqN5J4CtGkI5pbCm+CMF006T/ADlhFDcYdD2eBkbd1jD32HAHmTXBxeKdeXctjbQo5Fd7mXrIaAoAKACgAoAKAL7oVAzYuNx3YyWduAAB/M6VrwMHKsmuGrE12lBrmajFYsMxrqTqJszKNkZraz61zqz1NEEVRes1xgoNU3A9oASRQA2wqrJGmFVJEVBIpRQBIhFMiVZMGoppQiTEXpUrF0N2FRoB6qUWAkRQA1dRRDZYYbAg0+FJMW5FxhNnLWuFFCpTZdYTBAVrhTQlyLYQJGhllYJGouznd5DiSeAGpps5QpRzTF3cnZHPul3Sw4n6KEGPDg932pCNzSW+C7h4muDisXKu+S5G6jQUNXuZeshoCgAoAKACgAoAKANTsbHo0SRIRHIt7gkBZSSSGDHTPawseQseFdChVjkUFo/r/PiZ5xeZt6r6DuOw00Yu0UgHFspy+rDSr1I1IK7TKxcXsyoxk2as05XGxViATSC56pqQF5qm4Hmai4HhNQAhqgkQagD1RQgJcEVNjEq2OzPYVaTsQkVztSGy6Eg1FyRxXqyZFiTFLTEyrRYYaenRkLaLnAzXrXTkKkjTQzxwQtPOSEXgN7se6i+J+ABPCtk60aNPPLyEZXOWVHOOkfSGXFvmc5UH8OIdxB+rc2Op8rAcCtWnVlmkzfTpRpqyKilDAoAKACgAoAKACgAoA1HQiP8AjOgVp0C9UDqQpzdY6jiRZPIMa24FLM2vi4Geu9k9h3EdaGzNYE77ADfvBsKdLOndkLLYqccutZqiGRK8ikFwFAHt6AEk1BJ5egBaqTU2AeTCE1dU2yuYkx4O1MVOxVyFyG1S9A3K6eS9Iky6RHNLLBQB6KkB1DVkQS4HpsWUZf7KOorbR3EzHvlIxBC4aIXy9W0h5FmYr62Cf3jzpfSUnnUeS+pGFW7MRXONYUAFABQAUAFABQAUAFAD+AZxInVEiTOuQjfmvpb1qVe+hErW1OgdLJFWRgtt53V28S7GGjdox2Ie9c2TuakiIy0poueZaiwHoiNTlC44mDJqVTbIzEqLZh402NEq5k6HZ4FOjSsUcyQIAKvlsVuMT6VSRZFTinrNNjEQHNIYwRUAe0AeipAcUVZEEmGmRKsvNmPYitlF6iZoseneH6zCwTD+jYxt5P2lPgLqw/EKnpGF1GovAph3aTiYOuWbAoAKACgAoAKACgAoAKALzoXEDi4yRcIHk9UQsv8AeC1owkVKtG/j6aiq7tBkjbWLLOfOtFeo5SK042RVVmGC0hJqVEi5MgwBPCmxpNlXIsYNmeFPjRFuZPi2f4U9USjmSFwVX6srmPHw9qHAm5BxJApM9CyKbF4isk5jooq5pL1mkxiRHtVCwZaLAehKmxA6sdSkRccEdWsA9GtXSKss8Cda0UxcjVwQ9dhZ4bXzRMVH20GdP7yittSOfDyXn6Ge+WaZy+uEdAKACgAoAKACgAoAKACgCz6OY8Q4hHe+TtK9vqupUm3G1728Kdh6ip1FJi6sc0bI0ON2A7HMnbU6qy6qRzBG+uhLDOXajqhEaqWjG4ej78VPuqI4SXFEuqiyw+xiPZPurRHDW4C3ULGDZx+o3uNOjRtwFuZOh2c39W3uNNUCrkTE2W39W3uq6USmcZxmEKLdlIHO1RJJK5aLuZTaG111C61z6uIWyNEabKLFYpmrFOcmPjFIgtCxpLi2XugXBGpVNkZhwYGp6sMx4cJR1YZhIgqMgXHkgqyiRcdGHq+Qi56IKMoXJeFj1psEUbNp0Vj7a+ddGkuy/BmWqzkVecOmFABQAUAFABQAUAFABQAUAScJtCWL+FLJHzyMy387HWrRnKPwuxVxjLdFknS3GD/3D+uU/EimrFVl+5+pTqKfIUemGN/+Q/uUfkKHiaz/AHMOop8hmTpRjDvxU/pI4/I1R1qj/c/UlUafJDD7bxJ34ic+csh/Woc5Pdsnq4ckRXxTne7HzYmqFrIs+i+OlXFQqrsA0qKy3OVlZgCrLuIsTTqEnGpG3NC6sU4O5dS4C8h04muhKl2mJU9B/wD4cOVX6kjOKTZw5VKokZxz5gOVW6oMw2+DqrphmIsuFpbgXUiK2GpTgTc9SGpUQuSUgpiiRccGGqchGYegwutXjAq5Gs2ImRXkOgSN3J5BVLE/CtcuxRk+4zz1aRxevNHVCgAoAKACgAoAKACgAoAKACgAoAKACgAoAKAJuxMQI8RDI25Jo2Pkrgn4CrQllknyKzV4tHU8XsvLKwtxNel6tN5lxOap3Q1JhqlwJuJENRlC4NFUOIXGHiqriWuRpIKW4lkyLJh6U4FrjYgqMpNx+KKrqJVslxwUxRKtk7DYO9OhTKORY7atDs7FOf6kp6yER/66V0hLJRaK0u1URxOvOnVCgAoAKACgAoAKACgAoAKACgAoAKACgAoAKACgDveP3j7q/wCEV6vD/wDFHwOMVk1WkXQxVCwhqhgMtVGSMPVGWGXqjJGqqSOR1ZEE2GmxKstcDWmmKkHT3/0qf70X+Ytc3pP4S+G/5UcTrhnUCgAoAKACgAoAKAP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529" y="2204865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847528" y="4437112"/>
            <a:ext cx="2160240" cy="1296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Concepts</a:t>
            </a:r>
          </a:p>
          <a:p>
            <a:pPr algn="ctr"/>
            <a:r>
              <a:rPr lang="en-US" dirty="0"/>
              <a:t>Ideas</a:t>
            </a:r>
          </a:p>
          <a:p>
            <a:pPr algn="ctr"/>
            <a:r>
              <a:rPr lang="en-US" dirty="0"/>
              <a:t>Representation</a:t>
            </a:r>
          </a:p>
          <a:p>
            <a:pPr algn="ctr"/>
            <a:endParaRPr lang="en-GB" dirty="0"/>
          </a:p>
        </p:txBody>
      </p:sp>
      <p:sp>
        <p:nvSpPr>
          <p:cNvPr id="1029" name="AutoShape 5" descr="data:image/jpeg;base64,/9j/4AAQSkZJRgABAQAAAQABAAD/2wCEAAkGBxMTEhQUEhQWFhQUFBQWGBYVFRUXFRYUFBQWFxYVFBQYHiggGBwlHBQXITEhJSkrLi4uFx8zODMsNygtLisBCgoKDg0OGhAQGywmICQsLCwwLC8sLCw3Nyw0LCwsLSwsLDQsLCwvNCwsLywsMCw0LCwsLCwtLy8sLCwsLCw0LP/AABEIALUBFgMBIgACEQEDEQH/xAAcAAEAAQUBAQAAAAAAAAAAAAAABQECAwQGBwj/xABIEAABAwEEBggDBQUGBAcAAAABAAIDEQQSITEFBkFRYXEHEyIygZGhsUJSwRRictHwM4KisuEVI0NEc5JTwtLxJDQ1Y4OTs//EABkBAQEBAQEBAAAAAAAAAAAAAAABAgMEBf/EACQRAQACAgICAgIDAQAAAAAAAAABEQIDEjEhQQRRFIGRseET/9oADAMBAAIRAxEAPwD3FERAREQEREBERAREQEREBERAREQEREBERAREQEREBERAREQEREBERAREQEREBERAREQEREBERARFRzqZoKqhK132jcsZcg2XSq3rCsFUvIM19C9YbyVQZesO9U64rESqEoNgWjgn2kbitUlWkoN0WlqqLQ3eo8lWlBKCVu8eauBUMVagnEUIJCNp8yqi0vHxFBNIocW1+/0Cqbe/ePJBLookaRfwPgrhpM/KPMoJRFqR6QYc8OY+q2muByNeSCqIiAiIgIiICIiAiIgIrJJAM1pyzl3AeqDYmtIGAxK1S4nP9claGOrl2aDHjU1r6eZVyCqKlVSqC5Kq2qILrypeVtUQVqqEqiogqSqKiogq5WKpVEFCVRVKogtVCFcqILSFRXq0hBaiqqPcACTgAKknYAgxTyXRXMnAAZuccgFu6PBY2hNXEkkjedg4DioyB15187qMB2NO08T6DDet1kqCXjtHjy/JZmvByUQ2RZftNMScAK13AcdyCURWRPqAd4B8wiC9ERARFjllDUGQlastq+Xz2f1Vpa5/AfrzWeOADiUGsyAuxPmVsMiAWQlWlBQlY3K4rGUFrgraK4qiC26qXVeArXmn69EGraTJWjLn7xd9AreskGcdfwvYfQkFZ2jacz+qLKIuKDT+0EZxyeDCf5aq11tZtN38QI9wt7qeKXXb/UoNNlpYcntPiFkB3K+SGubWnm1p91gdZI9sbRyBb/LRBkVFbHZWg1F4U2XnEeRJWa6gxlWrLcVCxBjKosnVqnVlBjRXEK0n9AE+yCijrRJfdQdxpx+84HLkD68is9pe4gtaC3e44ED7o38TlxWJrAAA3ADADhwQVBVwcrFcEGZsigtZ9J4dS05988NjVvaQtYiYXbcgN5XIsJc8VxLnCvMlB6/EKADcB7Ir0QEREBRWsWkvs0RnMZkawtvBtLwa5wBcK4GlakbgVKqG1wI+xz12sPmg149c7JQFzyyvzsd7tBC2rPrLY5O5aoCd3WsB8iar570tpZ0boWUqHyFjqEtAxaMARj3vRaj9HtkEl4u7E5aMsg1jm7N5KD6gjkDsWkHkQfZVK+Ujo5zf2cz2H7tR/KQtuz6Y0lF+yt0370ryPJ94IPpyRxwoK78QKIV87WbpE01HnO2Tg+OJ3qA0qSs3TJpFppLZoH5ZMlYfMPcPRB7oUXkVj6bwf2tiI4xzg+jmD3U5ZOl6wu77LRHzY138rj7IPQVhJqa7Bl+a5qDpD0bIKC0hlf8AiMkZ6ltFKWTT9kk/Z2qB3ATMr5VQSrG7duNK5V4rHZoCMXZ45OLhjtoQKK5hJFWmo4Go9FW8UENp3RlplkBhtU0DaAUYyJzK1qXGpD67N1FLzlzIzQ1cGgBztrsg510b8cB5KolKuE3BBqaOfJcJkeH17pAaOZN3DP2WSlVfI+pRgQXNbuQK6/wCtCC0kZKiqYm1vAYoUSL9qhqvasEMZBPaJrvWdqNTER0vCvCsCvCI0dIQ/EPFRrwuhc0EUORUJaobpIKDXqhVCobWG33R1bT2nZ8G/wBfzQRmmLb1j8O63AfUrFo1tZohvkj/AJgtQFSOr7L1phA/4jT4A1PoEHrCIiAiIgLmOkhldHz0FaBpwz7wXTqC13bWw2jCtGVpvoQUHyoJP7tjjstLSSeMbDWv7q6V81BP/rtPnEf+lQ+sVgEULS0Ft6VpumvZusc0AEgE5DNLba+xJxmj/wDzkQbL7SrPtChDbFUWwb0E11ysEvaPJvu5RjbSrm2jHPYPT/ugk4QBUDIqJ/smUd1483Bbkcy2Y3oIo2a0t4+LT7q100470df3T9FOB6F6CEg0u+M9kFh3sc5h9FM2LX22R9y1WlvDrXOHk4kLPYbG+eVkUYDnyOugEgCvEnIUxUdbdWZHOcYqPF28erq4Xb129gKgEjaPRB09k6Vre3/MB3+pFGfUAFTFk6ZLSO/HZn+D4z/MfZeYyaEmY6kgLKZ3g4ECpGTgNoI5hZHaMYcnO8wfog9isnTGw/tLJ/8AXMHejmj3UtZeluwu78doj5sY4fwPJ9F4E7RO5/p/VW/YpRk/+IoPpWzdImjX/wCZDfxxys9S2ilrLrDZJP2dpgdylZXyqvlOloG8/wC0rcswc5vbGO4j6IPrBjge6QeRB9lUhfKbJXsIuPcyvyOc3ZX4SpCz6z6Qi/Z2ycc5XPHk+oQfToWQL5vs3SbpeP8AxxIN0kUJ9WgH1UrZemu3t/a2eB44NlYfO8R6IPfgrgvGLH07t/xrE4cY5gfRzR7qbsnTdo53fZaGc2Nd6tcg9OCwW6z3m1GY9RtC42ydLGjZMGOlJ3dS4epVNMdJ8EMZeyJ7qDC8WsHuT6IJG32gRsL3ZD1OwBcNPOXuLnZuNf6LJJpWa1RNnmaGX6OEba3GXsQAdppmfZaoQZKrutQNFUabQ4Yu7LPw/E7xOHhxXIaF0cbRMyMZE1cdzB3j5epC9dhiDGhrRRrQABuAwAQZEREBYbVamRtLpHtY0ZucQ0DmSqW691b7ho66aHjRfN/S1HanzRmR73seOyDkJG95o5ihA5oPUNYOmSwQOuQX7VITQCIUjrsBkdn+6CtHU3pHfpP7ZZ5oGskZE58cbXEl90kOjdeGYN3zOGC8EZYHt73ZPLHwOxbejbTJZ5WzwvcyZhJa8ULgSCDnUGoJBrnVBKaR07UlssD2OaaECa65pGYIMeBUTZoBPMyGO+GyPaSXlpIoHXjVoyoVL2nXK0S/+ajs9p4zQNDxykiuOHngsdl0xZmuvNsogf8AMyaaRtDmLklSOd7ZxQTVq1KiPcdTxXK6y6HFmui9Uvqabmjb5+y6SLWBh+MeOHuuW1mtZmnJrUNa1tRuzNPElBFMJSR9VJ2azRGgEz2OJAA6tzqk7BcNSV6Fqv0QWi03JbZIYoiAQyhE7gcaODh2PGp4bUHlcEb3GjA4nPs1+izddMzO+OYP1X0zZNQ7NCy5FE1rfMk73OdUkrTteqERNAyp4ZeJC1xS3zq3SsnA8x+Syt0wdrR4Gi9vtXRtC7EtB8B+ShrZ0VxHJtORI+qlK8xg05dc1zb7XNIIc04gjEEGoxUtY9cpGB4bIKSFxcDG0AlzS1xIAzIPspq1dGBJIjJqM8RQeYUXa+jeduRP+36gpQkG9IEzq3upcXEnIt7zpHO275CRuLWnYax+ntL/AGqXrbjWdi7RpqCb731rQfPT90KGtWqVoZWrRhzHuM+CjnaLmHwO8P6JUiZRQZ65ud8cw76o3SEg215gKCcVColulHbQD5hZG6UG1p8Cg3JDi3x9irXOWuLWHEUrhXNUfIgyF6sL1hMitvoM5crS1u4LFfS+g2YJSzukt5Gil9IyE2EOcS4l4xJqcHDaVz99Tukv/T4fvPP1QenwClliHBvpG1YFraFnMllhkdS89ja0ywFBTyU9qzor7RO1hHYb2n/hBy8Th57kHZ6iaJ6qHrXDtzUPKP4R45+W5dQqNFBQZBVQEREBchrfqlFaY3seDcfjVuDo3jEPadlD4bDguvRB88aQ1WttkNHMM0QykiBOH3482+o4qHf1LsHNbXcWgH819MSWRp2U5YemS0rVoOOTBwDvxsa4eyD5sl0VA74afhcQtSTV9nwvcOYB/JfQdq1Asjv8vDj8gMR/gUHb+jKzAVHWx8Wyhw8BJUoPDpNX3bHtPMEfmpPV3o9ttscOra1sde1M4/3Y30wq88B4kL0mxakRRyVf1srQcGvDAObrp7XLDkuui0gWANF5oAoBcIAA2DCgXSNcyzMoTVHUuzaNN5zOsly+0vAJH4G49WPXiV3JlAFa4KF/tkHC8086DDiVmstrjzDXncQGuaOQwPotzHjpmLSQDncB6lZWtpgAtN+kRsGHEOb7tVzdINdXq6OO6oFOJXKMrmmqZLS8gbFFaQt8TS1k0jI72Qe5rC/lUqB1p1zEJMdnMb56YySOpFHxa0dqQ8hTjsXnkWrUluMlomtjCbwa6SV11taE0aTsGGFBmMF7dWjGfOya/twy2esXs8Qhc3sOZdHyuacOYyHE4qP0kY2Z4bm5OPE/IPU8F41Hqp/eFkc18sNC9gowcQ84U9eCm2mzWEXrRappZDk0OddHG5UXubsOC7/h6+4yv9f65z8ieq8ut/s90xrgG8qCn3R9VlOr0YFLg8s1xUGuYc67HaxCwnF0kTj/ALQLwHM08V0Fk1xhc8RidhqaB/aa2lM3FzRQ8qq5/Grrr9sY7Mp7hmtOrUR+EBRFs1NiPw+y6Zum4i4tEkbnDMNcCsekGslF0l1Tsa6ni7ZRcfx/tr/rPp5npTVuyMNC4V+6K050Kjzqex7b0bjQ13jLg4LuLbq1H8Mjq7iARX0XI6yawthpZ4HXnN7L3t+D5msORfnU5DnldurRhja69m3LKnK6SsQgkuB154zAxu8CRtWkZluCKEuqJXtwBq5hJvEmtS08seKzfZie7aI3cHOI9HhfOl7IRzGl2QOCo5jhmuv0HZ2sjPWBt4kns3aUGAxbgdvmsOtHVth7I7TnAeGZ9lFco16uvLC1XoL7y6DS5/8AAWXiSfRy5xdFplp+xWQDE3S7DHDHH1Qeg6CbSx2X/RYfML17VDQ/2eEXhSSTtP3j5W+A9SVxXRxobrG2dzh/dwwxHgX3QWt+vgN69SQEREBERAREQFSqw2i0tZmfDao2a1OeBsBumnkaFajGZSZb81rAwbifRaLzeNXHMfr39FStFhkeacARjwyPoVuMUskoDTM7hsOyu5YzCHGhFT8oyH4j9PRZjZ64VpyzPjs8MeKytFBhgMqblUa/9nNPeodwp2RyH1PosDtGRNJo0XjiQKcqmuXPbRbU0x+HPfwWg+1EEtZi7hQ18d+HePDPJPIj9aNIx2KB8z2vkLaCjLwa0uyL3A0Y3icSvNIdbLbbX9VEHPc4YMiyuj5jWgbxcfUr0+0NDe08CRwrRpFWMJzo0/EdrsSa57FA27WcRF12NrXuNXFrQMd5oMTsXfVlOHmoYziMvDyu0Pm6xwmDmuDsYzUFpHzA5lX32uFHAELpNKGO0G+8vvnAONHOJ3DK9y2KEtOgZDg2Rg+8Q+noDRfa+P8AL08OM9/X28G7Rld+vtgtGsbomdWxwNMhdaA3xAFfFczPaXPcXOJJOZKk7Xq3MyprG78L8f4gFHs0bM6pawmmeLfzxXHZsubiKiXTVjhEeJtrXlv2LRwmwjkbf+R3ZJP3TWhWrHYJS67cIPGgAG0uOwKe0To0EG6SI8Q+alHSb44Qe63e7Mrz57Kd4iKu2Ox6syl7WvJYK4uIIDRnWq7+wgRsEbHlwAzqSfElQsUlQ1jAQ0Ua1oqTuAG0lTc2rNsA7dnkoRkBewPzXa+S457+Hf8ADPCc5clrPrK5wMNlcKGofKDn92M/83kuMFicNleRBXZ2jUm1Pld1dxtSSGvvR0Gwd0q2fUbSLP8AL3xvjfGfQkH0Xz89k5zcvVhhGMVDjHRkZgjmCrF0dq0VaYv2lnmbxMT6f7gKLQc8VoaV3GlfIrDTVhtrmgAUoBRY7faHSBoOFKrcMTDsHhUeysNlbxHigpYZLKGBs8ErnVNZIp2sJxwFx8bh6rc+z6NdlLbIvxRQyjza9p9FomxjY7zH9VYbG7ePM/kglY9EaPIJ+3SOOxjbIWvcdjW1kpUnBd9qdqR1TWmdvWWqYXI439psDDnUZXgMXHZlvWl0V6uSEm0dWXhuEYDe9LteCcg0VAJoKuJ2L2fVnQToi6WahmeKUGIjb8oO/f8AokJXRVgbBE2NvwjE73bStxEQEREBERAQoiDUlsDHAjHHjX3VjtH7j5jgt5FeUpSKksD+B/XFYxZXgEFp25Y58lMorzkpBiXAVBB4imO1a881DUnA7OI/Mey6MhYJrFG7vMafBajOPZTkZ7SXYVoOH5rVdIW5Gm3iusl0DCcg5vI/nVac+rQPdkI/E0H2IXWNmKTDlZbS41xzz/Jc7boQ4kAYjOv0G3JdzLqvMO6WOHMg8sRRROldW5j/AIbsNraGvOlU5R6lat5/M27VwBc7IV2DkMhwHpiDCWiaSpJvcxUe2zgu4tmhiO+HMPFpCi5tCHY4rMYV5gmb8Oai0i5veJI4kkjzzW5DKCLwIA2uoPyrXgskujJGGjzgTgaDHhwP64LHLZZALwa113usGDRxdvPD2VuY8McYZnEEVcMDSjTiXcXbh+uKvs0Dnva1gLi4hrWNaMTsa0DxWrouKWeVsbWF0rzQNG07ydgAxPBe4al6nssbb76PtDh2n0wYDmyOuQ3nM+iTnxjtONy19StSm2ak0wDpyMBm2IHMN3u3u8BhWvY0VQi4TMzNy6RFdLXxg5gHmKrXdo+I/A0chd9ltIorQdopmwuHI1/mqo+2asRSYPbG8f8AuRNep9EHA27oxsb87NF/8bnxH+Cigbb0QWc9z7RH+F7ZB/EHFeuIg8Od0QY4WiWnGzknzBAUxoXogga4OlMkuWEhDI/FjO07kTQr1lEGro6wshYGMAAAAwAGAyAAwAGwBbSIgIiICIiAiIgIiICIiAiIgIiICIiAiIgoRVac+iYH96KM8bgr5jFbqJY5626mWSTNhb+FzvStVD2no4j/AMOZw3Xmh3tRdyi1GUwlIPVrVmKyNq0B0rhR8lKEj5W7m8FOIikzaiIigIiICIiAiIgIiICIiAiI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20136" y="4077073"/>
            <a:ext cx="264795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92144" y="1597440"/>
            <a:ext cx="2448272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59897" y="2852936"/>
            <a:ext cx="123442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392144" y="5838318"/>
            <a:ext cx="8552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Display</a:t>
            </a:r>
            <a:endParaRPr lang="en-GB" dirty="0"/>
          </a:p>
        </p:txBody>
      </p:sp>
      <p:sp>
        <p:nvSpPr>
          <p:cNvPr id="18" name="Right Arrow 17"/>
          <p:cNvSpPr/>
          <p:nvPr/>
        </p:nvSpPr>
        <p:spPr>
          <a:xfrm>
            <a:off x="4295800" y="3356992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/>
          <p:cNvSpPr/>
          <p:nvPr/>
        </p:nvSpPr>
        <p:spPr>
          <a:xfrm>
            <a:off x="6528048" y="3356992"/>
            <a:ext cx="57606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F77F9CF-E28C-494E-B60C-278446234F09}"/>
              </a:ext>
            </a:extLst>
          </p:cNvPr>
          <p:cNvSpPr txBox="1">
            <a:spLocks/>
          </p:cNvSpPr>
          <p:nvPr/>
        </p:nvSpPr>
        <p:spPr>
          <a:xfrm>
            <a:off x="-1378080" y="73959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Computer graphics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23863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539-9197-43D1-9AEB-DCAD8CF92AF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1266" name="AutoShape 2" descr="data:image/jpeg;base64,/9j/4AAQSkZJRgABAQAAAQABAAD/2wCEAAkGBxITEhUUEhQVFBQWGBkYGBYYGBcVFBgYFxgYFxQVFxQYHCggGBwlHBQUITEhJSksLi4uFx80ODMsNygtLiwBCgoKDg0OGxAQGywkICY0NDQ0NDQsNCw0NDQsNCwsLCw0LCwsLCwsLCwsLCwsLCwsLCwsLCwsLCwsLCwsLCwsLP/AABEIAOAA4AMBEQACEQEDEQH/xAAbAAADAAMBAQAAAAAAAAAAAAAEBQYCAwcBAP/EAEAQAAEDAgQCBgkCBAUEAwAAAAECAxEABAUGEiExQRMiUWFxgQcUIyQycpGxwTOCNEKh0WJzg7LCFRZS8DXh8f/EABsBAAIDAQEBAAAAAAAAAAAAAAUGAwQHAgEA/8QAOxEAAQMDAgMFBgUEAgIDAQAAAQACAwQFERIhEzFBBhRRcYEiMjM0YcEVIyRysUKRofA10SWCUuHxYv/aAAwDAQACEQMRAD8A41aWgUmahkkLThEqWjbLHqK9wy0C3QhXCvJpCyPUEIrHmFriOiLzBhqWdOmd6ipJ3S5yqtFUumzq6IJLI08OVPcNtp3UwcW74U5edS8w4dfypLm2ai1vGZVliIhQryHkuriMPAVXeR6r+wUJj+P6pMi+Z9VJWXA1ovZ52GPH1RyVa7jdVC728OqiR4BSwjIAW+5sglM0DZLqOEVqKJsceoI7AcKQ8lRVOxjaoKqodEQAlqtq3wuAal91bBDpRyBota2NqJWB/Iq3HIXxB6wuWwBtRq70MEEQdGMHK6jcSd0QwPYnwNKrviBHIR+kPqjMrYKm4UrWTpTGw4knvqCuqjA0aeZXdntzKpznSe6P85WeZMCSy4gNnqrMAHkZA4+deUdYZWEu6Ly90EdHiSP3TnbyVw16P7b1eDJXHxyZnw4RQN15n4uRy8Fmbr3VGTWMafBcyRa9dSSZ0kjxgxWi2C3sr5Mv90AH+6bDL7AcOq8u2AmCKuX+0w0Ya+LkdsL2J5dsU+yrl5D6C44SRMAAx5k0jV1a6FwYxNNntUU8Zll3HIDkh77AALtDCVdVwiDzAPH7VLFWE05lI5ITf4GW4uc3cYyP+laYxkW2TbKKAUrSkkKk7kdooLT3aczDVyPRIFNeqkztL92k8lzazYCpJrUez9phq2ulm3AOAE2SyFuwWF20EnbnVS/W2OjmHD913TwXsT9Q3VTl7LTTjIW5JUrcQYjspKq6+SOTSzkE5W2zU8lOJJdy764wl+G5fC771Yq6oMk8ymAY8d6sTVpbS8YDdJ9/P4bxA3fHL15Kqzrk23ati60NCkQeJII5zPOhVuuc0kwZIcgpYttzqHTiOU5Dv8KBtLYESa1ax2SCen40wznkmKWQg4CNwlMo8zSDOcOTVbGkweq+y+n3oDvNfVZ/ISpeNmP80wzqNm/Oq9tPvIdaTu5JEfCPCtQpz+kb+37IgfeQbayDKeNIbgDzV6N72OyzmvnFEnfjXwAHJeSOc45dzRTty8UAKKtA7jFRNZEHZGMqo2OEPyMZQqJ5TV+mM4J4OfRTnHVfJ4ie2oJQ4E6+a7j94JziI9mfKh8J9tMdwH5BwmmTh7JXzfiqtx98LO7r8QeSRYt/Er+b8UfsXxYv98UTpvlm+SHu+HnTJfvgjzUsXNaEuqiBwpS0jOVcErwzSDsm1m9cWelzTCHUgifhUCJBkcDvVSRsNVlmd2ru2XjgSOERBxsR5LRiWIPXCgtX8vADgKJUNmmMRdCwkeKkuFydVvHEwAOQTo5+ueh6OEzEa95+nbQT8GhEuo58ksfgVPxNeTjnhIvUrhCelKFaTuSe/medHbfdu5zflOGeWEySWyoEPEcwhqysbB+6VpaQVRxjgPE1Jd726fDpyAByCFzTw0rdUhwj2L25sCWloid4PDxBFBHRQVgD2lGbRfuHGeFhzT/goB6+fU6H/wCYEEd0cBFGY7HP3UuEZ0Y/0qrcKrvr3Gbrtj6eCd4nnq4ea6LSElQgkSSfAUAhtEMUnEznCA01iijlDwSfAJI5YvsJ1LbISeZ/PZTJar86lc5kRBz0THVWuoiYHyNIH+8/Bb8NwO5u5U0iQOZ2HgDVS73wSyh9QcHoB0Qeetp6TDXnc+q3N4ndWcsqTBHAK5T2HmKGmnhq8SNOc+CYbb2geyACIhzen0QTN6+26LgHrzM/gjsozU2KdlN+ZGQz+EJrHNrdQlOdXNNMYzXc3qQzpABI6qZlR/tQKnt0FKTJn+6pW+yMimBjy53RKrm2ft4DiCmeE8PqKZrX2hkgjMcRDh9eiL1dulgIMrcZW/DLlCWyCYMmgE0bi/ICM26pijpy1zsFfZeuUJuQpZhO+57+FfVcbnQaW80rXRrpY3aBnJRucL9tzQGzqiZI4VDb4XsyXBUrVTyR6i8YykqXhp74p8hukDKQNJ9oDGEQLDqW/AkS4fA/ikyqOGI9ZmB05z4LLG24WnvH5rymOWldXpgbI3HgrjErYeqq2Gzf4oHDIeOPNZtTyHvI36rntmONab2fblr/AETVKsXvjHlQ29txVEfQKWA4wT4plidygoIBBJ7KXYWODskJkuNTCYS1rskpplG8aQ0oLWEnVO/ZFVa+KR0gLRlZ/dIZXygtGdlP4hcBT61g7FXHu4UdtLhBJGX7YRSCMthDTzwtNy6CIFGbvXRTMDIznfKkjaRzTO2aHqxMclfmlN7vzgE0U8Q/Dy7HQ/dUObsSaOHWbQILgaantEIEzVChhf3yWTkMn+Vn1FE810kgGAMjz3UzbOp08uFbTbKynNGwhwAA39OaISMOpAocSHQo/CFAnwB3rPLnI2aeR8fIk4RGmIY9hfyBGV0PEsaY6A9YEFOwHORwilCGll4o2WgVFbTthLy4EEf3ysvRLibLaHELKQvVO/MQACPoa6vUTzI14GRhYtemPbO2XTluMeRQPpVxNl1xtKCCpMlRHIGNqs2GJ0ZL3j2SR/8AamsscntyEYB5f9qY6dOmtvNfSth4msacf6ER0O1IbBrhKLhC1/CFb/3rJ60cVr9HXOEctsrIalj5OQ/3Ktc0YsybdSQoKKxAA386AUNNIJgcck3XSqhbSuBcDqGAnvowxq3TahBKUrTOoGAeJM+dVrrDIKgvxkHksYuLHxVTnvaSHYwefoo/0i4q09dgtwQgQSOBM/imHsy3uz2STDbVn0RK0QSMgcXDGo5A/wB8UmubhOitXuNfTspXuLgcjYeOVbjjdrWeUbtDdwC5sCCATyJj+1ZLXxukhw1NFjnjiqcyHGRgH67J5njFGltpQkhSpnbeAKo2ynka8uOwRW/VMXAEQIJJz5KXs8LW4nUCAJjeiklQ1hwUEpLXLUR8RpGF7hmFLee6EEA7yTw2415NUNij4h5IPXS9za4vHI4RWP5eXahJUoKCjG22/GoqWtbUEgDGFUoriyqJAGCEuTbbTNN0ViL4BJq3IzjCtmXfCNy5+oflP3FKdZ7nqmGw/MHy+4WeZB1keB+4rmj5FSX8e2zyK6FiKfdV/wCUf9tL0J/PHmslgP6lv7vuuYWXA1rXZ0flv805zc1quEyuO2KFXzarOfAKWFpcAAibrCXEJ1GIHZQFlQx5wEVqbTPBHxHYwi8Fy25cIK0qSkAxvNQVNcyB2kjKW6u5R0z9DgSUuurJTbqm1RKTB7KJ0EffHsa3bUrcczZIxIORWt9nTRG42t1G0O1ZBXbH6k7tR7oflV+aWZPmB6JtptrWfJ33WjLWDi4WdRISkCe09grusqeA0Y5lDbRbm1byX+6PutuYsCDK0BBkLMAHka5o6wytOrour1bmUWJGe6fsrZn0f23QQdXSROuecdnCKCOvM3F25eCzJ19qDKXDGnPJc1FnDikH+UkeMGK0Gw0DbhJ7fugZPqmzjZjDh1Xl0zpgirl+tEdHpfFyOy9jfq2KdZYy+l9KluEwDAA7eZJpKrawwkNamaz2qOpYZJeXIAIfEMC0XSGUnZZEE8pMGpIavVAZCOSG32mbb3Et3bjI/wCla4nkC3TbqKCQ4lM6iZkgcxQWC8zOmAdyKQYL5UGYF+NJPJc3tGAqSeFaVYbTHWlz5fdCa5ZC3kvLprSdudRX22R0UreH7rl9G/UN1S5eyy2610jhMq4AGIFJlXXvjk0s6JutlmhlgEs2STy35ICwwELvfVirqg7nnpifrU8tZopuMBulS+n8O4gG+nl68lU5uyUw1bqcZlKkCTJJBHPjzoXQXWWSYMk3BSvb7vO+cRy4Id/hQlrbAiTWo2Sxw1MHGm3zyHkmOSQtOAn2Xh7HzNZ5V/ET3Yx+kHmV7lT/AOQP768r/kx6JB7U8pP3Jt6SB7Fr5/8AiaqWb4jvJL9g+K/y+6kWx1R4VtNK39Kz9o/hHne8tGG3nRLKonaP/fpWZ1EXEGEat9Z3WTXjO2F5iN6XVSRAGwFeQxCMYX1fWuqnhxGAFRX+citgtpbglOkmduEGKHRWsMl1k9cpVgswZNxC7IBypdl4ppooLk+kBDRnKMuZqXyFSsHvH3qlVzvne6R/MqaAYe0fUKpxoexV4fmgdMfzAne7D9I9PMgJ90/er8VRup/Ueixa9n9V6BSWZB7878w/2Cm3suMyw+v3R23n9Ez/AHql99wHjTV2jH5DfP7FWoea2s4nDJb08iJ8aRHQZk15R+K5hlIafT0Iz5rfY3D9nC9BCXEgieChxBB864lZFU5bncKlbLv3eR3CIPQjyWrE8TduFBREBPADl31eorRLwyYmFw6lSXG5urHDXgAdE+T6QHwz0eka4jX+YoKbLHxdRO3glI2CEy68nHgpz1Z9ILpQrSdyojbfnTDbbr3Kb8ojwwmZ9umEIeWEN8VlaWj1yrS0gqI324DxNTXi+moAMxDWjkEOlmhpW6pDhG219cWKlNrRE76VfcGgL4oawB7SjNpvhiYTFhzT/KCuL55bgePxAgjsEbiisdnmFNqbGdHiqtfVmteTL12x9E9xDPb7rPRBISSIKhMnwFAorRFHJrzlL0FhhjlD8k+AU/6u8yNSkKCT2iBTPab2aNzhGQ4HmExVFBMxofIwgLOzw9+5J6JsqjjHAedV7teePIJJyB4BDpaiClH5jsZRlrjNxagsqTBHJXEUJfSw1BEgKP2++yRQhseHN6IK3v3m3Q+PjmZ/HhROe0TCn/MjIYhFYW1moSnOrmnGMZuuLtAZCQAriEySruoPT22GmdxM/wB0NoLHHDMCzLndEmeZeYgOIKZ4T/emi19oJKaMsiw4fwjVVb5YSOK0jKc4Cr2I8TStVD8xN1ld+kHmV7lRQ/6gezr15Xg90/skHtOQ5shH/wAvum3pHcHRNid9ZMftP96qWcHiOP0QKwtPEcfp91JoPVHhW1Uz2tpGOJ/pH8I4feWOC2qXHCFcIJ/qKy6qlLG5HimC0UsdRMWycgP+lnjtmltSdOwIP9K4pZXPBypbxRx0728MYyre/wAt2wt1lLYCg2SFbzITM0DirpjMAXbZWbw3KoNQAXbE/dQFkgEGRWpdnaaKWJ7ntBOfsmiVxBWC0gOCO0fehF8gZDUuawYGMqxSnLm58QqLGnB0ShPGlWmHthOt2eBTOBT30fr91I7Fq+wqhdh+f6LG74P1I8lJ5hVN67z63/EU3dldpYc/X+CjlCMUbPL7oG+4Dxpp7SOHd2jrq+xVqHmjLfD0G3Lh+KFHj2TH2rP3zOE2jomiCghdQGYj2sH/ABlUubbtk4baIBHSdG14iEiaHUMb++yu6ZP8rPaFjjcJHtG2+fPKlrZadIrbbVPB3NhYQABv90UkDtSCQtPSgn4dQnwnes7usjZaiV0XIk4RGl0tezXyyMrpV9iDIYJJTp0/XbspKiglMuAN1o008TYjI4jThafRReMpQ4kwF6p34kQIqW9xyF7XdMLDb6xwna8jLcf2KF9K96ytTSUQVgkmOQ7D51PYY3tJc4eyprEx+p7wMNP8qU6VOnurdBWUwp+JqGnCKaXakNgzqE3Dal/CFb9nd/WKyauy9r+H1zhHLY9jKmN0nIH/APP8q5zVfsm2UJSSoQkcd+VL1DDIJwcck33WaJtI/UQcjbzTX0XXbAtdJICwTqHPjsfpUF3Y/vGSMjGyxO7sLasukG2NlJekW8ZXeDo4OkQojtnYeVH+zQ4JY6b3dQPoillikbTOzsCdkmuHU6T4Vrdzq4GUjy5wII2+uVeja7UtuTrhCLkFyACCATwkxH5rIrgx74SGpmsckbKr2zjIIHnsnmer5pTaUggqkERvHaao2uJ7Xlx5Izfpou7iPILiVIMFyITqjumKMO0Z9rCWYTU6CI84+i+sel6QdFq6Tlp+Lvr6XRo9vkqE4ZpIl5dcrfiqLiQbgLk8Cr8VHAYcYix6KGmdBjEOPRChtcc4o82hrnw5AOnHLPTyU2puUwy3+qflP3FL1Z8P1TBYPmT5fcLdmfijwP4rii5FT9ofeZ6/ZdFxD+Gc/wAo/wC2lyH4zfP7rHoPmG/uH8rlljwPjWy9mMcF/n9k7Tc1pu/ioP2hA74fIKSHOF8+pwjr6o75pfaGA+yr07qhzRxc4+qMwpy6CVBjXpPHSJE/3qKcQEjiYyhNS2mLhxsZ+qAWlWozOqd54z31epWPe9rYefTCsgt07cl86hQ41brqaqjIdPn13XzS08k+tB7oflX+aXpD+o9Qm+mH/ij5O+6Gy5hHrKzrUQlIHj3AdgqSsqeA3YblCbRbG1bnFxw0eHXKzzFgfQLQEGUr2E8Qa+o60ysOdsLq8W5lFh7D7J/xhW1t6OGTbypSukidU8+4dlBH3qUS7AaVnTr3UF5e3GkdFzg2ZDim1H4CQfIxT5Y7e24ybnDQMn/pM/HzGHDqvrhrRukkee9EL7ZYqRjZI+R2wV4x+vZwTfLeAi5CluKMAx3k9pNJVZWGAhrQmW0WiOpYZJDgcgAh73Aim5QwkyFkQTyB41LHWaoDIeiG3umbbnOPNuMj/pXOIejlgW5KCoOBM6pmT3igcd5m4g1YwUjRXqp1h78aSeS5ra22qZ5bVpNitEdbqkkPsjw6pnll0gYX1wgtnqkiewxUN9tTKORujdrvHovmOEg9oKiy9llDzXSOEyrgAeHfSdV17opNDByTdbLLDLAJJc78sbYQdjl7Xe+rFXVmSeemJ+tTy12ml42ErX7/AMZrA3xy9eSrM3ZEYZti4zIUgSdyZA4gzQqhusz5gyTcFLNFdJzO1kpBDtvJQFpahQk1qNkscNTBxpsnPIcuSPyylpwE7wAex8zWfVfxE9WQfpR5le5SHv5/fXlf8oPRIXacYbIP/wCvum3pHHsmj/jP+2qln+I7yQKw/FePopRv4R4Vt1IP0zP2j+Ebd7ywwW4ShwlRgQR/UVlVXGXDA8UxWeoZBOXPOBj/AKXuN3aXFDTwA41zTRljd17d6tlRINHIK2xLMlv6soBYKlNlIA4yUxw5UEhoZuOCRsCs8p7bP3gEt2Bz/lQNo6ADNaTYrhDTxvbIcZOUzytJOy816nE+I+9CrxVtqZ3SM5YwrFK3D2g+IVFjafYq8vvS1TH8wJ1uzR3V2f8Ad099H491Pzq+wqhdvj+ixq9/M+gUnmAe/O/N/wARTh2UP50Ofr/BRyh+TZ5fdBX3w+dNnaU/pm/uH8FWYeaMt71Atiid4UI8Zis6fE4zaumya4K2IW8xE74P+crXht29aEL0HSsAidgocQQfOupo46kac7hCrZdu7SO4eD0I8lhiuKuXCgoiAngBy76sUlue1h4bSR12XdyuTqxw1DAHRUzfpEcDOjR14jVO3jFBnWRnE1Z2SYez7TLqDvZ8FJ+1EuqSqFGSYMGaaLVc+4S/l4PQhMrqGQQh2khvjheJS4+dLaCo9g3q1eL4asDX7LQqpMcA1POEdh+JvWZUhSCJ30q2I7xS5LTxVQDgUbtV6NOwhmHNKGexN1Twf/mSQR2COVXGW14pzhh0+OFSuNSa5zuL12wqe+9Iji2ejSjSoiCZkeQoJFZWMk1E5CWIbA1sgLnEtHRSaUOtjUpCgk8yCKcLTezROc1mHA9EyT0UrWhz2kDyWTFo9cH2aFLjs5edV7teO8yB8xDR0Cpvlhpx7bgEfY469bAtKTw5KkEUElpIqg6wUwW++vghDWgOHRCW2KvNvi4HxTPce7wq/Na392w5hDPHCDXAiv1CU7uTzHc7O3LXQpRp1bKjcnuFCKW1Mgk4hOcINQ2NsMwfkuPQKePSNbLQRPCRFONq7QvpYzG0Bw8+SO1NFJGRxGlqd4B+iPE/elGr+InGy/KDzKyyn/Hq8F15X/KD0SD2oO0mP/kmvpIPsmvnP+2qln+I7yQKwD81/kpNv4R4Vt1LtTM/aP4Rt3NDYfZl1WkGNpmstnlDBqKM0NG6qk0A42yvcRsS0QCZnnXMMokGQuq6idSvDSc5VFe5MLbKnOkBKUlREdgkiaHR3QPlDNPM4SpDeRJMI9PM4UzbMBUzTraLWyrY5zzjBwjEj9K9SjS4kd4+9DrrSd1ldGDkYVikdqkYfqP5VJjZ9ir/AN50uU3xAna7n9K9PMg/wv71fiqF1+Y9Fi96+a9ApLMH8a783/EU4dlfjQ+v8FHqH5Nnl90DfcB401dpT+nb+77FWYea9aw1RaLkiACfpSG6cB+hG47a99MZ87bn+yr81PNf9NtU7a+jajt+ETQeha/vsh6ZP8pHt7H/AIjK4e7k5/upW3UNIitttMsHcmaSMAb+fVGJAdSCCk9ICfh1CfCd6zu5Oa+okMXIk4V+nwHN18sjK6VfXbHQGSnTp/FJsUcvF+uVo8ssQhLnEaMIX0VPMgOAwF6p346Y2/NS3xshLSOSw3tC1/EY7B0IX0pPtFbYTBWJmOzvqawteAS/3VL2fY8Nef6eimAoae6K3Ns9MKbII04RbB1IfB1oD7ZX8Grfs7v6xWS1mXNfw/rhG7a6NtSwycs/7/lXOan2vVlAkbjq+PKKX6FknGGyc7rJGKR+s8xt59Ew9Gdwz6tEgLBOrt7jUF5ZJx89Oiwy+Mf3nLwdONlKekG4aXdjRBgAKI7Zo92dbw9Bm93I/sjFkjkZSnV15JQ8saTWvXGop20ji4jBGyvMB1LZlN5tFwkuREECeE7R+ayKua90JDUyWSSNlWDJ4HHmqHO9y0WQmQVkgj8/0odbI5BJnoj1/kj7toJGokY+6lbPE1Np0gDxotJA17tRS9SXOSni4bQvsJxRTL3SgajvI7Z415PTtlj0HZBK6HvTS155nKJx/HXLnSFJCUpmAN9z2mo6SkZBnBySq9FQsps6TklLRcKiKaGXiqEHDAHLGVb4bc5TDLX6h+X8ilit9weaYbB8w7y+4WzM3xI8D+K5ouRUnaD32ev2XR8XT7s7/lK/2mlunP57fMfysgpT+oZ+4fyuV2PA+NbN2Z+A/wA/sE7Tc1quVQsHsg/SgvaIZqyPoFNTuLcOHQoi9xRTidJEDnS5HTtYcovWXSSoZoxhMMBzIq3bLejUJJBmImP7VXqqETPDs4SrW21tRIH6sJRc3aluqcPxKM0VoHmlexzP6VfjhayMRjkFreeKqIXG5S1QDXjAC7YwNT61/hD8q/zSxJ8wPROFN/xR8nfdDZfwlV0uFKOlAA7T3ATw4VLV1Ip25A3KDWm2NqnuJ2aOeOuVszBgBYWgIVIWYE8ZNfUdeZWOzthd3i2sogJGnLT48xhW1t6MWixqKla4+Kdp7h2UFdepdeQBpWffjNS4mRoGjw6rnLtkpLimlH4CQeynmxUDblJnOG4yfHyTGKrXE1w5FYPNlvrIJB7jB+oolfLHHSRiSM5byIK+Y4Sey4J1lrAPWgpx1SomBvuT2kmkisrO74YwJltFojnjMkmzeQA2WjE8vFFyhlCpDhGknlvvNTQ15fAXu6IffKVluJeDluM/XyVreejNoW5UlSukAmSdie8UGZepeIC4DSUkMvNRkSPA0np1wub29sVEhRPVMca0SxWiOt1SPOGjw6pklnIaN15cNls9VRE9hj7VxfLTHRvaWbtd49FyxwlHtBUOX8rJea6RxR63AD7mk6ruBik0MHJNttssUsIklJ35Y6IKzy6pd56tq246v8PH61Ylr9NNxv8AH1SzfB+GF/XHL655KvzT6OmmbdTjRIUgSZMgwJI7qFUl3ldKGyDYpbprpUCVomwQ4426Ln1pa6xJNaXZbFHVQ8aUnB5AI7NMWnCZ4JZIU3KkyTNI9TK5r8ApwtFFDJT63tyTlZ5ZsULvShaQpI1GDw24V5WyubTamnB2SZ2gc6na8RnGDhNM/wBg22hsoQEkqIMCNomqtqme9zg45QayTySPcHHOym20DSNuVbHS00XdWjSN2jp9EXcTqWWX1Q4fl/IrLq0ez6pmsTgJz5f9LLMbgKkxyBmuKNpDTld32RrpGgdF0TGLoC1dM8W1f1SYpdp4yZ2+f3WUUkRNS0fUfyuY2R2PjWvdm34hePr9k5TDda3d3AO8Cgt+lD6pxHQBWKVuXNB6lOcVsG0tEpEEUsQTPc/BKa7lQQR0xc1uCE+yRhjK7fUtAUoqUJO+wiBVC5VErJsNOBhZZd6qaOo0tdgYClsXtUou3EJEJB2HiAfzTb2aAnlj4m+x+6NUsrn0rXnmhb1Ajzpk7RU8bIGvaADn7FTRE5TO2cHqhH+FX5rPnt/UZ8k4U8g/DCPo77ofCMQdtFaik6VgHfaRxBB86kqIWVIxncINa7r3V7tPtDkR5LzF8acfWlUQEGRz37ampLc5jDpBPjsu7pcjWkNIw0dPNWTHpMhjSUK1xHLTPbNA3WR3E2d7KRnWKXVpa/2FCuPuFanlJMLMkwY376cbNchbpMN3GMEJlFE5sIw06R1wseu8dKElR7AJNXbzfu9sDcaWjxUPsQjU84TTB8acs9Ta0GOMHYg0p1FKypw9pR+03ptPGW41N+iGusadW+l8CNBBSOW1W4rW4U5AaS08zhUbtV/iBIfsMYAVdf8ApK1MFCEELIjeIHfQOOyESZc7ZKMVikDwHvywKGQXG+spKgFbyRFPFmvQoi5uNTT0TNPRyNaC5pA8l8G3H1dRClR2CahvF4728Of7LRyCrao4B7ZATXDMxu2yC0pE6eE7EdxpdmoWTu4gKZLffTDCGY1DocoW0xt1u5FzHWnhyjhFXZrW7u2hzSGnrhAbofxHVxTuf8eCpMwekFdwyWm0KBWIJO/HiABxNB6a0CKQSPdnCBUlle2YOkdqxyH1UilS2tlpInhIinq09oe6xGLGodN+SP1NHIwjiNI8wneX/wBIeJ+9JtX8ROdl+VHqvcpn39XguvK8fpB6JA7T7iT9ybekc+ya+c/7TVSz/Ed5IHYfiv8AJSjfwjwrcKX5ZvkP4Rt3NG4dkzEnUJdZtH1oWJStKTBHaDWYPwSVfY4tOQcJfiODXLTiUPMuIW58CVJIUrrFHVHPrAiuRjoupNWcu5o+5wW/jo1NvFQOno4UpeobadA3J7qqNkgEmkY1IYyWmE2luNS1O5Tv23UNLtnkOOfAkoUCvt09sc+yjlFTySNc9hwBzOcK44gIn/sjEkOtpVZvgrVCeoSCUgqInhOlKjHcaoztwSM5U8DgHtJ8QnGasCumLcrfYcbSSEhSkwJO4E+AP0oXDE5rwSE13CrhlpntjcCcIzIJ91/er8UMuo/P9AshvY/U+gUnmH+Nd8f+Ipy7J/Fi8j90dofk2f71QN98PnTX2k+WH7h/BVmH3loSlegxOn+lIZLdX1RNrJuESM6Va5nU3/021mNfRtx2/CKCUQf32TwyUnW8SfiEuOWT/KlraNIra7KYBRM045b+fVG5M6kF1ekE/DqE+E71n1zLDUSGLlk4V2nxqbr5ZGV0W7dZDBnTp093ZSdG2Qy/VaVK+EQHJGnC2+iLCy6h5TbalkLAJAmARsJ+tWLvDPKWhgJCxC/U9RNI0RNJb9Fh6QcHdfeQyww45cJkqQhBKkp7VADYbjc11ZI5GFwkBAXlgimj1h4IH1UffWS2FFt5Cmlp4oWkpUPI1uEU1KKTLSNGEXIdqWzDcuXSejuXLZ4WpIPSltXR6T8KiqPh4dbhWU1m4fw/rhGrcWCpj4nLP+/5VxmLL9wq0UtNs6pJRrBSgnqxIWI3iN5oHRwTCUOIOE3XOtpXU0kZeCfD6pl6P8r3LNtLls4hRknUkgkcQfpUF2p6iSXLQSFjF6pqmSfU1pLcdFA+kNxo3SdESB1o8dvzRbs6NIbxvdyP7IhYmyCmOr0SZ5Y0mteuNRTto3aiMEbIgwHUs8qLQLhOuIgxPby/NZJXBxhOlMtjdG2rGvwOPNUGdrhstBOxVIjt76H21jxIT0R3tBJH3bST7Wdvup/DcRCEQeO9EJ4C9+UJt9xZBBoPNe5fxFLd10izAOqT419VwF8GhqV7sx1Ux+kbk5TDOWMoeCEtmQCSTy7BVe3UroiXOQ61Ub4C5zxjKRpuAE98VokV6iZShu+oDGESMZLlaeji5CbLFElYCi3b6QTBMPGdI58eXbSTUH8sozaW5q2f70KpcFvLZbDL1ypGvCluPJQogKdbcSVNIRPxKFwhvwCu+o6V2WYVi+RBtRqHUfxsm+EXpl9SnUtOusPJQ8o6UoecSdLil/y7zvymgtBIO85d1z/crOLZMBWZfzOf7lJskWj9m9Zt3l23vdqWLbpG3dA6FaenU8lR0aioAJneZ40+0EZdSTEMycc/UbY/zlNTz7QSvMGJ26sMe9RCWfekm6aW6XHVcegdZUSBoJmQEz5DeC7tkE+JDk4HTH+F3C4Ag/VA+lnFUOXCUtrCwWLfdKgoT0aTy57/ANaDCP29SKOqx3UxjmSf5S7KuONssFC1QdRPkYodXUj5ZdTR0SbcqGSacPaNsKev7wLfW4OBP4imGyyCkljL+Q++UWhhLIAzwWi5eB2FGbzcY6hgYzxypI2EHKcsD3Q/Kr80mP8AmE4Qj/xh8j91owHCl3aoUs6EADtjsAFSVVQ2mGQNyg1qtTapzj7rRz8SSs8fy+q3UkJUVBZgds11RXJ0jCASPVSXa2No2iRpy0+PNVdt6NAWNSlq1xPLTPZFB3Xt3E2b7KQXX2XUXNZ7AUIu0WHFNKJ6pg7mPpTlZrf+IyezsMZJTGKsuiDgTgq7y9eW9vhFyHgpybpkhtDwYcPUVuFaVGNjwHnVq9WhtI4BuXNI6hctLZW4cAVQ4Tfqxi3voi2dfdYISFhJcYZb0BnpVRrII1GeOo+AXJp9GWsxq8DsjNHQteBLKDwzkZAyQR47HZSeccLdTe2TDtx62UttoPwkISlxR6AuD9TSk8T/AOUcq7FXpiJJ5cwDsqdyjFI0ykHRvjIwSB1x9V0jMuVnVvXN61eqaS40tI3StJbLekW/QK5co5ceNUhXHXqy3h9DnfyxzygXf3h+slvCxsc7+WOeUFaYlaet2ujQL1GHNBh9bxNuHSypPQutpgAwVbk8SNuFMlHQOnYZsEsaRnHPB6jxwirpOmVAv3JawIIS7Dn/AFEmAqF6PVUjgDOmduypbzbG0cwYN2kZ39Qo26ZW+0EswHLHrDfSOLInhHHxJNK1VX8F2hoTRbbJHNCJJCRnkAgm8vLVdC2B79X+HtirDq8d34p5eCX7y0Wwu1b45fXPJVGYfR6lm3Lra1FSRJB5xufChdLeHSShjxsUtUt5ldK1srQA44H0URa2pWJJNaLZ7EyriMshwOmEdmnIO6zsrVCkypxKT2EiaU5JHNOA0lGaSlhkZqfIG/TK9wy0Qt7QtxKE79YkRt3ntryaRzI9TW5Pgg9c90LTwxqP0RmYbBhsJLLyHJ2IBBI79qhpJpXk8RpCp0M80pIlYW+iXJbRHET408Q0dv4A1St1Y8QrRc7PJb8EdSlZKiAI57c6TqtpIw3dHrNMyKYl5A26rLHX0qUkpIMDkZrilYWtOV1eZo5ZG6CD5K4xfGGDbOJS82VFtQACgSSUmBFA6emlEzSWnGR0WbUtHOKhriw4yOn1XPrNYAMkCtS7P1UMMLhI8DfqcdAmmVpJ2Wu4IKuPZQi9TMlqi5hyMDkpYW7AFEXVqhKZS4lR7ARNA2SOccFpCK1NJDHHqZICfDKPwXDGHGypx9DZmAkqAPjBNV6meVj8MYSlmrqZo36WRlw8krfZSlxSQoKSDsoHY+BozbGxzSN4x0g887K6x7nRh2MHwWD6EjgZojdKaljaHQPB+mQV0wnqE1ZuUerFOoTpVtO/PlSs5juNnCaIqmIW8sLhnB2z5rDLmNm2UdtSVce2uqykFQB4hUbXcu6Ehwy0rZj2YVPrQUjSEGRPGRzrmlohC0g9V9drkK0CNow0Kwa9JSAxpKVa4iOU+NCXWR/E2PsrPzYptWgOGhc+N+ouKcVxUZNO9luAtz+WWkYKYxTgRhg6Ly6ude332q9eb2KxgjjGGjdexxaN01y9mI2yShSdSZkQRtSdV0QnIcDgpitd3FKwxvbkcwtN3mFa7hD4EdGeqPvUkdE1sJj8UOvFV+I5a4YbjAVjf+klKmNKEK1kRvEDzoPFZHiTLjsElxWObUGvcNAXPbe60kzvO9aBZruKDUxzctKZJItQGF5cPazUd3uprnjAw0cl9GzQE8wPNBYb6NSdUcCCKVam3iZ+sHCZbfexTwiKRucckLaZgcRdC5Ik80/4eyppKJrqfgpfvGblq4m2eX0xyVNmX0gh9gtNpUCoQSeQPGhlJZzFKHvPJLtJZ5Wyh8zgQ3koq1u9AitCtV+7nDwntyOiOSw6jlH4PgSnhMwKU56oRHCO0NqdUt1E4CwvcEUhwI4zwrmOqa9upVbjRmjO52VZh3o81talKgkTQia9aX6QEqvuzg7DRspO6wdSHS3xg0z2uI1uNKINqw6PWirrAtKJ2pjnsbGxktO6rx12p+EBhWFqeVA4DiaU6iUQ80y0FA6qO3JF4rgCmhPEVXirBIcKxX2s0zdYOQnmWcjl9Otew5UPrbsIXaWpPqrkWO0sCT5iy6q3d08QeBolbKjvmAOanpq3it35hZtYFKJIFOrLGzh+1zUTq/D8BKW7Eqc0AbzSzVtFO4g9EbooXVLg1qcXeWSlGqd4oU2uy7GEdqLKI49QO63ZTyqbkknZIqGvuAgG3NJldWGH2W81vzjlQWydSPOuLdcTUO0lQUVc+R+l6RjCfYhydyAY8avd5/M0JvltuikE+dyAf7pt/wBpxbl1R3jUBG0VWbX6puGBslKS4ETBgGySDD+rJpxpbZxItZVs1HtYW7DsI6RJUTA5UtVU/CfpwmaitXHh4jjjwTLAMs9MFKUYSCR3yKp1NdwyGt5pVuFUYHaRzS17CocUnkk0yWuk70Mnkvm1WWB3itdnhutwpnYce2q11jFI8gI9aqPvh3OAEdaYBrf6IHaJnnHOg76zRFrKq3dgonEBZY9gKWXAlJkETvV21OdV7FBqWtdI0l3RLHsPhSUj+bajlyoG00YeESoc1MgjHVGXWChOiDJUYM8KWWVWrOeiM3S3tpGBwOUzxfKyWmNcyraezeoqOtdNLpxslGOvc6bR0SJ6wATPOnT8LaKfWeeFcZPqfhEtYMC0Vk7xIpSkqS2XQE1/hDRSGVx3xlE4FjnRoKSPCo6qmL3ZC8oLs2CPQ8IO5xdandfYdqkZTNDNKE3GqNWTq5KzZz+AxpjrxHdQZ1lJlz0Sobc/ifRRBxZRdLh3JNOFqnFERjkivdRw9ARGI40VpgUbrbwHs0xqKChDHZK14FipZV2g8aUKuLjb9UzW64d1ODyW3GcaU6exNRU9MGDJ5r243I1Ow5Kjy7nYtNaFCY4UOq7OZX6mpNqaAl+Wqcx3HVPO6zyozbYe5kEdFdpqQRsx4rJzHTo0inCS9tMfs81G2gGvUUvsb5SHNfHtpVqyZ86kdoag0rw4JvjGPlaNKQRPE/ihsFJpdlyLV944seiPrzROUs0C32I2qKutxqOSS62kdKchas2ZoVcdUbJ+9SUFu7vuea8oqHhnW7mtqB7qn5U/io3fMFaJU/8AGN/aFXXY9x/0x9qoUvzXqsnm+Z9VDkez8q1+g+WHkiQPtozAh7P61nF1+MVp1r+SHqqTJqfZL+c0GrPijyWXXz4ymrwe2d8a0js2Py/RRxH8piGwge1XQztOPzE+9l+TvJP8DT72fkpOqPgDzQntX759Fhm4e2R4UxdmPeHmlGi91ynnh7Vvxps7QD9MmawfNN802vR+n84rOGf1eSau0fwQqHNg93+lcWb44WVQ/Mf3UTe/p+Va0flT5ItT/ECZMj2H7PxWXVHzHqtPl+Q/9fsnGS8ptrb6RyDNDrlcXsfpaskra2TiFrdgEnzrgjTTgCCBPKiljlkqnBrlPRVT3A5WhjCEdHJrTorZAyPSQo31bzJgJIzYhb2gHaaTLmGQPOhMtsg7y8NdsqS8wBlLc8DHGl9tZIXprqLXTthOBhbcj5cbdVqXBA5VDc658bcNWbXOoex2hqPz9l5hpsLRCVcI7agtFZLLJodyVahqZC/Sd1O4ThaSmTWs2+3RNiDnDJKlqqpwdgJZi1qkOAJPE0FvMEUTssRG3l0uGuVHbZea6KTuY40mSVkmrZP8dqp2xYI9UuwLA0PXJb1dUH61LVVboodeN0i3Z/diQzdXeYctWrdueqAQNu2gNJXzvm5pZjqZdYOpc9wrD0k1rFlo4pI9bhkotU1DgF9mGzSgbcakvNNEyPUBgr6hmc87oxK4tU/Kn8Vn5GagrQqk/wDjG/tH2VZdOj1H/TH2qhSj9V6rKZR+p9VElfs/KtcoHDuwRLT7aLwJfs/rWd3XecrTLSf0Q9VR5NeHQr+Y0GrRiUeSy+9DMym7twF53xrRuzZ/Lx9AuYm4iYh8JV7VflQztMcyJ67LnAd5J7gjw9c/ZSjUN/T5+qFdqt3u9Fjm90dOjwpg7LnDx5pToWnQ9T76vao8aa+0BHd0yWLaqZ5ppfOgFv5xWdxtzq8k09oz+SFQZrfHq3HsqK0DE4WWwtJqf7qLvV9StYc8d1PkisAxImTTo6D9v4rMqgZn9Vpkjh3H/wBfsg8AzLcMJKUbj7VZls4qzkBZpVUUcjtROClOKYg464VLJmrMNP3b2QMYVqCBjG4asxiDpRp3jtoybzJw9BXTbfk6wEIy4oKBHGg8rtedStRyGE6m7YTjEbi5U2NSSE+FUImQtfsd1ZnvTqgaC4LTgWMvMKlG/dVia3iqGnCDVdOyYZcs8xYu++oFzYchyqSG1Gibu1cUlPHH7u5QdpfOAaU70Zhu8kLNCtdx4pyBlDPKUVbzND56gynJKlEfC25J007dFqAFFPbFCXNgEmSVbN8eGcIuSywvHGnApBIUDVx1OJ26MZQ6djZW+0nON5huHUgK2Fcx2Pu3tFqoU9JE12c5SO0uXEnqTNFKaukpfdOyJGmE3s4X2IOOKMuSK4qa51SckrsUhp9iMLb0bxaBM6OX42obmPXjqicjKo0wc7OjomSWLtTE9bo0jgTy8Oyq4fTtmx/Ult7qds2DzSrS4U7TFNNMKl0RDOSs5YHLOxaeUCETHPeBQKpcxrvb5o5SRVUkZEROlG4Kzcq1JZKgOfIf/tVKl0DcF6AVpibvKg3GnQtQM6p3o5bTK7HB6r5roywHotVu25rhM6qhuALHHjItQCV7sQc0VbsPh4BM9J2g7/Whj3xGPJ5KC4xujJbPzWzGLR9Cx0pJUdxvNWLdI1+OChlPJC5p0ckA+2sETxPCjVfHUBgMx2V2mIc7EfNb7m2eGkrJM8N5M0AZJGSQ1FK+CoY0OnOc/VMMQsLoMhbhOnbYnfu2qKmmhMulnNLbJYRLpHNKXWl6ZPDspoEVS6nznZW2PZqwFtatHi2SCdI5T9qXpJIw/B5o62lqnU+vPsjplOsDQ3pkxT/amxinBHNJtYZNWErxtbZc6vnQa9yROdhvNELe1wA18lU4e2ylkEREcaQ5nPL91pUAgbANOMJXgqWFXW8aZ2qepMrafbms9vjxlxi5LoWPrt22Dq08NuFLtIJny7JUiD3Pw3muaYR0ZcMxx2rXuz7Ywz2veRmq4gYML3MbrcQnjVm8zRiPT1XlAx+clMMsoZ6Odp51nVY5+v6LSrS2AQAjGeqDvnWC+BtE7nlXUbZREUAvr43E8Pmul2a7Zu3CpTEd29LEgnkmxus7frc5cwunWlXKlJEAmtK7NhrSBLzRpjZGwAFF4s40G42pur5ImwnUq9M2QyZQmWENlRJiaza4PP8ATyWg2NkXN3NE5rea06RGqqtE1+rPRS3yWIsDRzXyETap+VP4rxxxUFT1A/8AGN/aFXONj1P/AE/xQ+Deq9Vk85/UeqhtHs/KtdtzR3YInn20ZgCfZ/Ws8u3xytMtA/Rj1VFktsdG585+woNXHMjfJZjfdpv7qdvUe2d+atE7Nt/K9AoonflMQuEp9quqHaYYenrsuPe8k+wRA9c/ZSfUH9P6ob2r98+i+zij2zfgaO9lx7Y80oUJ9l6nH0+1R404X0Du6ZLFvUs8wmmINz0fzis5jOC7yTZ2i+APP7KlzWj3Y+VQWj44WUwnFSPVRF4nqeVa2Gjuvoi0J/MTK2T7D9n4rMKn5g+a05w/Qf8Ar9lN4daurkNzRnvzqcYDsJPp7c+p90LXdWLiFQob1AKgSe1leVFK+nOl4T3Dss3TjcpkJ7O2hs1fAx+DzQx93Ef5eThJHbRxtzSQQoGilMzvOAzfK74rJGauiOvmbhSAVqKgKKO7PvgbrACqwvga7DRgpbaMrUqETNUOOYN84ReCldUO0tGVvxHDnUbr586h76Jzud1YqbbJSjLhsmWA4BcPCW5AofVVkMRw5CZbmKc6QUDi2FOsrhYINWqWZk49hfRVbJhkFb22Xy3Gox2UdZ2fc5vExuqznwh/LdLOiVqgTNUJGugdvthEYWcXDWjOUwuMGe06lb1VfceIcOKKPs0sTNeFjgmEvPKhoGe2q9TUxxNy9B5awU25OEXmLLj7A1Ob9pqKjropjpaq8NxbUPweaOZPuqfkT+Khf8cp8qP+Mb+0fwq5a/cv9P8AFD6cfqvVZNUD9R6qGn2fka1+2/LBEv60VgB9n9azq7fHK020H9GPVUmTlezc+c0FrR+Y3yWY334391OXyvbOeJrRuzfw/RQxD8pqFwo+2XVDtP76e+yx97yT3BV++j5KTpx+n9UN7We870XucVe2b8DR/sv7480n0I9l6nLg+0R40330/p0yWPapZ5hNL9X6fzis4jGS7yTd2i+APNUuale7HyqC0fHCyeIZqQoe8Ps/Ktcz+k9EXhH5gTO1V7D9v4rLqn4581p5OaAft+yGyzibaEFKoB+9SVsTnOyENtNdEyLQ7YhDYpjCVup2kJNew0zgw+JQu81gqfZZ0XQrPNdsm3BBAgcOc0uyW6Z02MLPjTS69JC5zd4uHLguEbE0+2Eso3DUjTKUth0hGYljCNEJpsrLlEyP2TnKrQUbteSgcuX6ELOrnzpAr2uk3CdrNVRwO0vRmZMXSsaU799VaSncDqcrF3uDJG8Nm6q8mZkZQxpVCSkfWg9xoZHS6hyKzetp5BKTjOVM5vzAl50aR1UmjllpzSkPcrtDSOY0l3MrAYw2G9uMcK0g3SARagfRcGjeZEosb4B7WRSTcZDUEkJmtcraZ4JVBimNo0QnnQSKmcXbpirbpHw8M3yt+RMcbZWQswDzNQ3SkfK32Vnl0jdJ7QC2Z/zIh4dGgyO2vLTQOiOtygt1K8P1uGFKDE1dEERsABPhRU07eJqynSS4vfTCHGwGM+Sbf9zOFjo9GwEFVVm0TWza8pUkoWum1kpML1QTEedOFJcXRw6AFa4ALsrOxxRaE6QJpdqYhK/U4pipLlLDDwmjKYYHmBxlKkpTq1GeexqlU0bJCHE4wlqvphO7U44QDmIrK1KI3UaY7XUmmGGjIXwp2hoaOi021+pCyoCSdoqvc3mpdl+yNW2qdSOywZyjLPGnEPB2BMRHdQmSlY6LRlVrm91WSX7FZ4vjDjrgUpOmOA3/ADVu2AUpBYcoXT0rGNIBzlLnrxRUDHDejNwrHTs0kYCv0n5Lw9vMIi5xNxemRABkUvMgY0nCLV9dLUtAeMBMcUzA+60EqSAnbeDvHfUVLSxwyZad0rx0cbJdWd0oeu1FMU2/iEhg0Y6K2yJodlbW8Tc6PSBtETB4UsyQMMmophFynNPwgNgMZVDlPKBfTrVsnlQyvuQhdpHNKVXcTE/SxBZryybZYAMhXCrdsq+9+yBuu6Wt4oOVptcCKkSTFPMNhYWZed1HJXBr8BKjYqLnRjczS9Wxd2eWk8kYo43VJDW9U6eyuQidW8eVB/xDJxjZMcliDY8g7rHLWWVXC4mEjia4rK9sDc9Um11V3fYc0zzZk/1dGtJkc6rW+58d+lwVOmuLpHaXpLhmFFQk7VoFBZ2yR65OqmqKsMOEFidloVFULlRCmd7PJWqSTihNrPLGpGpRg0tSV+l2Am+GxtdHlx3QdjgS3HujHbxruWsayPWUsXD9ISHdFX4jkVKWpCoUBQeG7udJjGyANub9X0UbZ4USsg8jT5arcKoa3ckQlqg1mV7i+GaBNWrja2Qs1sK8paniHCYN2yfVRt/KD57UlOeeOn2WFgtoIH9IVO3hqE2WyRuiT4xxqgyVz6oZPVZdUyu7zueRUci3ARwrU7ZA3gZxzRF0hL0VgFunQTG5pEup0zFoWhWaFnddeNyn2TbBEOK0idRE91CK6Vxc1udsLPL24tk0jkkV9bJ6d3bnT12dia9gLvBQxSHgtQ2HMJL5kcOFV+0jdDvZ6py7NRtkeS4ZwE5wyxQu8GpII0z5jgaUppXNptj1VTtSdDyW+AW3OVqnpW9uRor2cYHuw7xShQyEBynbpkFaBG0043yMNpgR0TBZwJKhrXbgkJpiNuClAjbUKz6J5DnJuv7AIBhP8xWSRawAABEVBbHF1TkrLmSnvPPxUbcsgN7DlWqRwMbS7DoicbyZN0xs2B0BgDdP4rN6okVHqtIZE1tvwBzai8pZz9XRoWJA4VWrrSZ3amLL62gc9+tnVJcyZiXcO6uCRwFErbSijwRzVqkoxEzfmV4jHiERzpzF8bwuW64NvBflK2LxSXNfOaWap5nyXdUZpJDTPDm9E6vsxqUjSBHbQuOjAdko1U3oyR6WjCyytmU2yjIkHjXNbb+8N25pPr6Uz7g7ojNmbVXHVSITXNBbO7nU7moaOg4Z1P5pXh+MlAg08Ud4Ecel/RTTUWs5CX3d2pa9RoTW1jqhxJVyCIQ4wnjWYlBrTG8caAOowX5zsmUXwiLTjdBYTjK2ndfad6mnpGys0JYrmmpBJO6occzopxvSkRVGns3DfqchEFu9vLlMWeKqQqeNONuuJpRp6IjLSNeMBY4piSnNuVe3C5moGkcl1T0oiT5n+FT8g+wpQf8AHT5N/wAY39oVek+5D/L/ABQ+H5n1WSVXzB81DD9P61r1r+WCJH30TgH6fmaz28fHK0yzfJj1VLk49Rwf4jQOs99vks0v4/OPqp3EP13fGtF7NfD9FWh+C1B4Z+srwqp2n95PXZbm7yT/AAY++D5KSp/l/VUe1nvHyCyzifat+Bo92Y98eaTKLk9TNz+oj5qcr78qmSx/NM8wm18dkfMKzaPmU49oPgeqo8yH3U+AqK0/MBZMz5keZUTd/B5VrjPlfRFYfiJhZ/oft/FZfV/MHzWnt+QH7UBguFpUJVWhWq3xcISOGSVl1XVOacBBY5aoSsBPOh96p4o3AsVuge6QYcn+GYC10YKoJIpKmq36tloNLbIGxDUMlLrHCG3LoNgjTNSS1L2QayN0m3pzaYu4a6FiuWbZNuRpSIHGl2CvndNzSiyqk1Zyua4dYoUsjkDWqWKlZM3W8boxPO5rAVvx+zbSnbjRC7U8DYs4wVxRTSPdut+XcJbUjUreeVZ/WVDmu0haDaqCF0Wt25KGxjD2g6lKTEnevoJ3lhJQu9xRQHMa6NhWVLZLA1AEkbmlue4zOl2Wfy1cjnZyuc31g2LhSUHqg0/dn4e84MiKxzv4IJRN7ZNhunGppYGxHICrwzSGRAZfsEOKOrlyrPq6Qx7NTvZ6WOU6no/Mli0huRAVyqlSyvc/B5K9d6eFkWRsUEMTR0AQPi0gfSpTTuMurooZrhEaFsQO+AP7KhTmNn1UInraNMd8VSZRyCo1Y2ys+mpJHT5xtlTAvk6IPGtEoK6KODDjur5gdryt2E4mhCIVMzSfcI3Sy6gnO23GKGm0P5hN8s5gbbDmskSZFDauje8tLUl3eF879TAlNxiSVOuK5KMinCxzNgbpf4KNlM5sbW+CHsr9KXSo8CKr3yTvLvYTNY6llK48TkQmeHY4hNyHDOmI/wDulyWkcYdI5qrfpRVkmNZZjxxDriSiYFEbI00zgX+KXqSkexrtXVJ7m9SVJI5GTTNd6yOaHQwotbgYJmvd0IRd/i6VBITOxBpNipnAklMd3uEVRGGRp3jmZmnGNCJkgcuFQUNJJFNqdySHHRSCfUeSmn75JRHOK0FtxiFNp64V9kBD8opjF0Ja076oikmanc+XV0TkLpEKMR75xhLrK8cTsmaO09zkp26QdkrGj4x2GVouSsqlUzVOapMztTjlS8Ew+yRhN7V26LcJCtPbFC5BAH5J3Vv8ZkYzhaktQ842uQSFA1a4bZW4Q+TTM06t05xLMVy62EqJ0/euY7FwTxNJQ6GihY/IKR2t0tKpTxolS1j6Y5aiTqcS+zhZ37jijKwRXlTcHVLskrsUZgG7cIzBlv7hsE0JqBHzerUdzdSjGrCFv0OpXK5Cqlh0ObhvJVX1HHJcTlOW8w3fQ9GCdMRPOK6ZYNbuKGoS6jg4mSkAfUFTzq5C99O72dkS4TXDCJuXnVJ3BirFRdHzDSSpG290Y1aVhhqnAr2czQqfQR7Smjq3Ux1A4RGNMvjrOgifpUNM6I7MUb7j3p27sre1hSegC/5iAa4dUOEunomB1ujFEJf6sZ/unlrldv1UuKJKinUOUbcKqd+eagMHLKRKmteybS3xU2iwGmTT7b7cySLW5XHTnVgLfg+FpWCpW/KlW4SOhk0hN9rt0c0PEem2WsvIdKyvcJJAFDausczAb1ShdZjA4tall7hgS8tI+FJppslP3kAu8FDFUkxNceZQ1rh6VOlJ4Deub3EKZ3sJjstM2rf7fIbplbYGldylsbJImlx9W5sJd1Ud9jbSOOgbYW7M2CIaWgIEAgzzq7ZXPqThx6papKtzw7V0SS5sgCkDaTFNNzomQ0+tvNFaAmeUMPVHX+EoShOkbkgE0mxVDnOOUzXagip4QWDdOsXy001bagCViOt491V6KrkmqMHkkFta81Gnopp2yARPOtBit0Zp8nnhXmzkvwi7LCkFoqIlRE+FJVTO5s2kck7Q22LufEcMkjPki8ppa0kmNXfUVc52rbkpLLweHn+pa8cuGi6kCNjua5p2SBhKH32aN5wzmF0nC3bdNuCNMRSzO2Z0xBWZvLi855rmmM3DS7olIATNPvZ5oa5omRuBsgg3Rt+60lvlwp+qp4ooiXclUhZK+RKcsFsukrjurNbg4kZbyT5YuEH+3z6Jtmm5a06dtR4VQo2PLtXREr1PFwtHVU2Q1WwYnbV/NPGhN0Exl+iyuvc/jHUpzPd8yt1IREjiaNWGJ7SDJyVu3Mk0lx5LXbuNBuSRwrWGPibFkclFI2QyYCRMONquAT8M0iXaUPe4xpptDWNkbxVU4rcMpa5bjYUsxNkc/ZONdPCyE5Wfo+NuVErgKnaaju3GDcN5LLbq52rbkmHpFxBjoihMFRG0VXs8EvE1HkqVvY90ocOQU9a/ww+QfaiMvx/VazJ/xrf2j+FWW/8ABD/L/FUI/mvVZHWfMnzUQkdT61r1q+XCIn30Rl74PM1n16+OVpdk+THmqTJu4d+egdb7zfJZx2g+MfMpBiY95e8a0Lsv8P0VOD4DEDh36yvD+1QdqPeTx2W953l/0n2FfxaflpIm+XPmqvase0fJbM5/qN+dG+zPxPVJNEff9FM3Xxo+YU73v5Upjs3zLPMfym2IfCn5hWaR++U6X/5f1VJmT+FPgKhtXzAWTN+ZHmVEXPweVa7F8t6InF8RMLD9D9v4rL635g+a1GL5AftSfAcEffJ6IHvPAVNVVcUI9tZ9NXtpuZWvGsEet1Q4OPOu6Wpjn9xcRVjJuS3WiHy3AUdPZR2Ls+6ZvEwMqtKYA/JG6ofRrhTdwu7Yu0JFsWgty5OlK7ZSFeyWh1Q2KipSSn+b9tU5oXQO0u2wiEWHj2VV4rhy2G8QuUWbAfZeaYZbU2l1DFulPVfCFCFrXCeuqeNQPq3OBDiThXW0LjpIx7QJHp080mxfLC71uwebbt7S5fadU8glFs2oNuhDTqWzEKWklWwgxNRyyMa3LiB5qm+UQ7k49cLZiuXm2cHuSWPbpXban1KDi1EqUFhHVHRoHIDczuTtVekq4pwdHRQRVzajJzySnK9lOEXywkdIHrYJXA1JBKtQSriARRiC2md7Wkc8/wCF9KYy0lwzhElZscNtX2bdl564feS866yl8p6MpDVuAoEJC0kq7TFc1NKaaQxnopIXNc0aU/Vbu29peut2bFs/60yOhWhu4S2lbIWtCStJABUdWkfDMcqqSVZa3cnARCnoHzOAb1BP9tlI+kLBgLu36JlLLj9ow860hOhCHlhQWlLf8g6oOnlNcySta3UVTlcIsl3RD3mTLgNayZgcKFR3SEv0hD/xdrnYOVPWTDmqEyDTHSW91Ydhsp5nx6cuWzE7NxI1KJPjVuqtDqVmoclxTzRuOlqbtPgWo3/kH2pVe0mf1T5LI0W1oz/SFU212n1Ebj9P8UPawir9VlNW0mqPmo1t0aK1i1PHdwiLmHWt+APAIMkcaQ7v7U5IWiWWRopME8in+TLtMPbj4v6UGr2EFvks9v3tS5HiUXktLbuKOpWlK09E+YUAobNKgwabrXI6Om2OD7P8rmii/KbkdEL6O229N/caEPPMNNFtC0haQFr0uulB+LQADvsJqz2jfmTYZwEwWb4ojLi0Hng49M/VVmW3C7fWr7tq02V210Q4kICHy2E6V9ABCSnURqjrT3Uusbqjy5o/36Lu8tYJS1rtQHjvj6ZKBz44h6wauVpQl1Nz0SVJSEdIgtlSgQnY6VJG/lVuwSEvDngDfwwlmlzJCXuABz0GMrml46NaN+YpuvMgNPhE7V7E7XHxCZYndJCE7iZFZ7FGS8pyvsjTCGg75VFmS9R6rAUJITG/hVa2McKjcLLI2OdVcvFRz7w6PjyrV4pW9159ETjYeIjrG5SGNyPhPPurNatpdOceK0iKdgt43Hup5kXMzLTRQuEkbz20MulBLI/U3dZTcaaUy6wMgpPnTMSX1gJ+FJ40RtFIabDnKzQUj2AuctVvi7Ya5T2VprLlBwdWVw+keZEsZxxwakBagytaVrbB6qiidJUOcSf6dgpOuM3eHFyYLe4U72k9FVPZ7ebAW08sO6AgKB30p+FJ/wDIDvmgccUvEySmOrrqXgaWtBzv6nqtGWc2rNwp26cU6tWxWs6iByA7B3Dao7pSvmZskK6QvkALUbnfOQcbUw0rqKgqHI6fh+k1BaqGSLd3L/pVrfSyA6nbDwSrKub3bVKktOqa1RqiIMTHEd5rRqSopJYg2YDLVcljmacxlabjPt8l5bjVy4hTkayCIXACUkpiJAAExO1C7jURyYZGMAclcpmObu85TfCc/PMtKLby0rWdS99RUr/yJVMnvpZMczX+ydim41tFJCDI0ZAwB/8AiQ4fmFSrs3DyitSj1lKJUo8hJPdA8q7qqd0kOkHdKNzzO06Rj6Kxx/OTYahsyoigdJa5DJl3JLkFFI9+CMBQeHYmEqJVzNaTZq1lOOG5GJ6UubgL7G8UCxpTwqe63FsjeGxfUlKWHUUM1hqy1rnaJjupSdO0P0pn/D5e7cYnbnhMbTL762S5qhIEgGdxVd1ZG2UMxkpZnqoo5MEbpUi0WR3U00VHNKwlpwFOZWgrPD8OW5MGBQSrlELsO5o9Q2+SoYXA4COwfBHXVKCTpA2J5VSqKqOMAndA6+RsBw/ovrNVzaXOphwtutyNaexQg7HiINGLdC6rA09VFHUtMYeEc5mjE3bhtZunOlaBCFghJSlUax1QJB0pkGeFe3CA0hw5FaCndVu0sWwYniRvUui5cVc6YS5O6UkEFISeqE7nYCN+2hZq2hmsr64wdzcQ45WOc1Xri2zdXC3zBCdRgJ4TpSNhMDcDeBUtvn7yfZCDw1rZc7Ywpy4tFCJ3J2o9W0ckUQe8q3TO4jtLeaIuMKUhIUTJJAjsml1tQ1ziAjdbbX08Qe4pneZccQx0ilb/APj2DxqCCsbJNoaErd7ZxtASZVorTNNkNDK+EuzsrImbqwt1rhKloK5jaQO2lyaoDH6UxQ2uR9OZScDm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268" name="AutoShape 4" descr="data:image/jpeg;base64,/9j/4AAQSkZJRgABAQAAAQABAAD/2wCEAAkGBxITEhUUEhQVFBQWGBkYGBYYGBcVFBgYFxgYFxQVFxQYHCggGBwlHBQUITEhJSksLi4uFx80ODMsNygtLiwBCgoKDg0OGxAQGywkICY0NDQ0NDQsNCw0NDQsNCwsLCw0LCwsLCwsLCwsLCwsLCwsLCwsLCwsLCwsLCwsLCwsLP/AABEIAOAA4AMBEQACEQEDEQH/xAAbAAADAAMBAQAAAAAAAAAAAAAEBQYCAwcBAP/EAEAQAAEDAgQCBgkCBAUEAwAAAAECAxEABAUGEiExQRMiUWFxgQcUIyQycpGxwTOCNEKh0WJzg7LCFRZS8DXh8f/EABsBAAIDAQEBAAAAAAAAAAAAAAUGAwQHAgEA/8QAOxEAAQMDAgMFBgUEAgIDAQAAAQACAwQFERIhEzFBBhRRcYEiMjM0YcEVIyRysUKRofA10SWCUuHxYv/aAAwDAQACEQMRAD8A41aWgUmahkkLThEqWjbLHqK9wy0C3QhXCvJpCyPUEIrHmFriOiLzBhqWdOmd6ipJ3S5yqtFUumzq6IJLI08OVPcNtp3UwcW74U5edS8w4dfypLm2ai1vGZVliIhQryHkuriMPAVXeR6r+wUJj+P6pMi+Z9VJWXA1ovZ52GPH1RyVa7jdVC728OqiR4BSwjIAW+5sglM0DZLqOEVqKJsceoI7AcKQ8lRVOxjaoKqodEQAlqtq3wuAal91bBDpRyBota2NqJWB/Iq3HIXxB6wuWwBtRq70MEEQdGMHK6jcSd0QwPYnwNKrviBHIR+kPqjMrYKm4UrWTpTGw4knvqCuqjA0aeZXdntzKpznSe6P85WeZMCSy4gNnqrMAHkZA4+deUdYZWEu6Ly90EdHiSP3TnbyVw16P7b1eDJXHxyZnw4RQN15n4uRy8Fmbr3VGTWMafBcyRa9dSSZ0kjxgxWi2C3sr5Mv90AH+6bDL7AcOq8u2AmCKuX+0w0Ya+LkdsL2J5dsU+yrl5D6C44SRMAAx5k0jV1a6FwYxNNntUU8Zll3HIDkh77AALtDCVdVwiDzAPH7VLFWE05lI5ITf4GW4uc3cYyP+laYxkW2TbKKAUrSkkKk7kdooLT3aczDVyPRIFNeqkztL92k8lzazYCpJrUez9phq2ulm3AOAE2SyFuwWF20EnbnVS/W2OjmHD913TwXsT9Q3VTl7LTTjIW5JUrcQYjspKq6+SOTSzkE5W2zU8lOJJdy764wl+G5fC771Yq6oMk8ymAY8d6sTVpbS8YDdJ9/P4bxA3fHL15Kqzrk23ati60NCkQeJII5zPOhVuuc0kwZIcgpYttzqHTiOU5Dv8KBtLYESa1ax2SCen40wznkmKWQg4CNwlMo8zSDOcOTVbGkweq+y+n3oDvNfVZ/ISpeNmP80wzqNm/Oq9tPvIdaTu5JEfCPCtQpz+kb+37IgfeQbayDKeNIbgDzV6N72OyzmvnFEnfjXwAHJeSOc45dzRTty8UAKKtA7jFRNZEHZGMqo2OEPyMZQqJ5TV+mM4J4OfRTnHVfJ4ie2oJQ4E6+a7j94JziI9mfKh8J9tMdwH5BwmmTh7JXzfiqtx98LO7r8QeSRYt/Er+b8UfsXxYv98UTpvlm+SHu+HnTJfvgjzUsXNaEuqiBwpS0jOVcErwzSDsm1m9cWelzTCHUgifhUCJBkcDvVSRsNVlmd2ru2XjgSOERBxsR5LRiWIPXCgtX8vADgKJUNmmMRdCwkeKkuFydVvHEwAOQTo5+ueh6OEzEa95+nbQT8GhEuo58ksfgVPxNeTjnhIvUrhCelKFaTuSe/medHbfdu5zflOGeWEySWyoEPEcwhqysbB+6VpaQVRxjgPE1Jd726fDpyAByCFzTw0rdUhwj2L25sCWloid4PDxBFBHRQVgD2lGbRfuHGeFhzT/goB6+fU6H/wCYEEd0cBFGY7HP3UuEZ0Y/0qrcKrvr3Gbrtj6eCd4nnq4ea6LSElQgkSSfAUAhtEMUnEznCA01iijlDwSfAJI5YvsJ1LbISeZ/PZTJar86lc5kRBz0THVWuoiYHyNIH+8/Bb8NwO5u5U0iQOZ2HgDVS73wSyh9QcHoB0Qeetp6TDXnc+q3N4ndWcsqTBHAK5T2HmKGmnhq8SNOc+CYbb2geyACIhzen0QTN6+26LgHrzM/gjsozU2KdlN+ZGQz+EJrHNrdQlOdXNNMYzXc3qQzpABI6qZlR/tQKnt0FKTJn+6pW+yMimBjy53RKrm2ft4DiCmeE8PqKZrX2hkgjMcRDh9eiL1dulgIMrcZW/DLlCWyCYMmgE0bi/ICM26pijpy1zsFfZeuUJuQpZhO+57+FfVcbnQaW80rXRrpY3aBnJRucL9tzQGzqiZI4VDb4XsyXBUrVTyR6i8YykqXhp74p8hukDKQNJ9oDGEQLDqW/AkS4fA/ikyqOGI9ZmB05z4LLG24WnvH5rymOWldXpgbI3HgrjErYeqq2Gzf4oHDIeOPNZtTyHvI36rntmONab2fblr/AETVKsXvjHlQ29txVEfQKWA4wT4plidygoIBBJ7KXYWODskJkuNTCYS1rskpplG8aQ0oLWEnVO/ZFVa+KR0gLRlZ/dIZXygtGdlP4hcBT61g7FXHu4UdtLhBJGX7YRSCMthDTzwtNy6CIFGbvXRTMDIznfKkjaRzTO2aHqxMclfmlN7vzgE0U8Q/Dy7HQ/dUObsSaOHWbQILgaantEIEzVChhf3yWTkMn+Vn1FE810kgGAMjz3UzbOp08uFbTbKynNGwhwAA39OaISMOpAocSHQo/CFAnwB3rPLnI2aeR8fIk4RGmIY9hfyBGV0PEsaY6A9YEFOwHORwilCGll4o2WgVFbTthLy4EEf3ysvRLibLaHELKQvVO/MQACPoa6vUTzI14GRhYtemPbO2XTluMeRQPpVxNl1xtKCCpMlRHIGNqs2GJ0ZL3j2SR/8AamsscntyEYB5f9qY6dOmtvNfSth4msacf6ER0O1IbBrhKLhC1/CFb/3rJ60cVr9HXOEctsrIalj5OQ/3Ktc0YsybdSQoKKxAA386AUNNIJgcck3XSqhbSuBcDqGAnvowxq3TahBKUrTOoGAeJM+dVrrDIKgvxkHksYuLHxVTnvaSHYwefoo/0i4q09dgtwQgQSOBM/imHsy3uz2STDbVn0RK0QSMgcXDGo5A/wB8UmubhOitXuNfTspXuLgcjYeOVbjjdrWeUbtDdwC5sCCATyJj+1ZLXxukhw1NFjnjiqcyHGRgH67J5njFGltpQkhSpnbeAKo2ynka8uOwRW/VMXAEQIJJz5KXs8LW4nUCAJjeiklQ1hwUEpLXLUR8RpGF7hmFLee6EEA7yTw2415NUNij4h5IPXS9za4vHI4RWP5eXahJUoKCjG22/GoqWtbUEgDGFUoriyqJAGCEuTbbTNN0ViL4BJq3IzjCtmXfCNy5+oflP3FKdZ7nqmGw/MHy+4WeZB1keB+4rmj5FSX8e2zyK6FiKfdV/wCUf9tL0J/PHmslgP6lv7vuuYWXA1rXZ0flv805zc1quEyuO2KFXzarOfAKWFpcAAibrCXEJ1GIHZQFlQx5wEVqbTPBHxHYwi8Fy25cIK0qSkAxvNQVNcyB2kjKW6u5R0z9DgSUuurJTbqm1RKTB7KJ0EffHsa3bUrcczZIxIORWt9nTRG42t1G0O1ZBXbH6k7tR7oflV+aWZPmB6JtptrWfJ33WjLWDi4WdRISkCe09grusqeA0Y5lDbRbm1byX+6PutuYsCDK0BBkLMAHka5o6wytOrour1bmUWJGe6fsrZn0f23QQdXSROuecdnCKCOvM3F25eCzJ19qDKXDGnPJc1FnDikH+UkeMGK0Gw0DbhJ7fugZPqmzjZjDh1Xl0zpgirl+tEdHpfFyOy9jfq2KdZYy+l9KluEwDAA7eZJpKrawwkNamaz2qOpYZJeXIAIfEMC0XSGUnZZEE8pMGpIavVAZCOSG32mbb3Et3bjI/wCla4nkC3TbqKCQ4lM6iZkgcxQWC8zOmAdyKQYL5UGYF+NJPJc3tGAqSeFaVYbTHWlz5fdCa5ZC3kvLprSdudRX22R0UreH7rl9G/UN1S5eyy2610jhMq4AGIFJlXXvjk0s6JutlmhlgEs2STy35ICwwELvfVirqg7nnpifrU8tZopuMBulS+n8O4gG+nl68lU5uyUw1bqcZlKkCTJJBHPjzoXQXWWSYMk3BSvb7vO+cRy4Id/hQlrbAiTWo2Sxw1MHGm3zyHkmOSQtOAn2Xh7HzNZ5V/ET3Yx+kHmV7lT/AOQP768r/kx6JB7U8pP3Jt6SB7Fr5/8AiaqWb4jvJL9g+K/y+6kWx1R4VtNK39Kz9o/hHne8tGG3nRLKonaP/fpWZ1EXEGEat9Z3WTXjO2F5iN6XVSRAGwFeQxCMYX1fWuqnhxGAFRX+citgtpbglOkmduEGKHRWsMl1k9cpVgswZNxC7IBypdl4ppooLk+kBDRnKMuZqXyFSsHvH3qlVzvne6R/MqaAYe0fUKpxoexV4fmgdMfzAne7D9I9PMgJ90/er8VRup/Ueixa9n9V6BSWZB7878w/2Cm3suMyw+v3R23n9Ez/AHql99wHjTV2jH5DfP7FWoea2s4nDJb08iJ8aRHQZk15R+K5hlIafT0Iz5rfY3D9nC9BCXEgieChxBB864lZFU5bncKlbLv3eR3CIPQjyWrE8TduFBREBPADl31eorRLwyYmFw6lSXG5urHDXgAdE+T6QHwz0eka4jX+YoKbLHxdRO3glI2CEy68nHgpz1Z9ILpQrSdyojbfnTDbbr3Kb8ojwwmZ9umEIeWEN8VlaWj1yrS0gqI324DxNTXi+moAMxDWjkEOlmhpW6pDhG219cWKlNrRE76VfcGgL4oawB7SjNpvhiYTFhzT/KCuL55bgePxAgjsEbiisdnmFNqbGdHiqtfVmteTL12x9E9xDPb7rPRBISSIKhMnwFAorRFHJrzlL0FhhjlD8k+AU/6u8yNSkKCT2iBTPab2aNzhGQ4HmExVFBMxofIwgLOzw9+5J6JsqjjHAedV7teePIJJyB4BDpaiClH5jsZRlrjNxagsqTBHJXEUJfSw1BEgKP2++yRQhseHN6IK3v3m3Q+PjmZ/HhROe0TCn/MjIYhFYW1moSnOrmnGMZuuLtAZCQAriEySruoPT22GmdxM/wB0NoLHHDMCzLndEmeZeYgOIKZ4T/emi19oJKaMsiw4fwjVVb5YSOK0jKc4Cr2I8TStVD8xN1ld+kHmV7lRQ/6gezr15Xg90/skHtOQ5shH/wAvum3pHcHRNid9ZMftP96qWcHiOP0QKwtPEcfp91JoPVHhW1Uz2tpGOJ/pH8I4feWOC2qXHCFcIJ/qKy6qlLG5HimC0UsdRMWycgP+lnjtmltSdOwIP9K4pZXPBypbxRx0728MYyre/wAt2wt1lLYCg2SFbzITM0DirpjMAXbZWbw3KoNQAXbE/dQFkgEGRWpdnaaKWJ7ntBOfsmiVxBWC0gOCO0fehF8gZDUuawYGMqxSnLm58QqLGnB0ShPGlWmHthOt2eBTOBT30fr91I7Fq+wqhdh+f6LG74P1I8lJ5hVN67z63/EU3dldpYc/X+CjlCMUbPL7oG+4Dxpp7SOHd2jrq+xVqHmjLfD0G3Lh+KFHj2TH2rP3zOE2jomiCghdQGYj2sH/ABlUubbtk4baIBHSdG14iEiaHUMb++yu6ZP8rPaFjjcJHtG2+fPKlrZadIrbbVPB3NhYQABv90UkDtSCQtPSgn4dQnwnes7usjZaiV0XIk4RGl0tezXyyMrpV9iDIYJJTp0/XbspKiglMuAN1o008TYjI4jThafRReMpQ4kwF6p34kQIqW9xyF7XdMLDb6xwna8jLcf2KF9K96ytTSUQVgkmOQ7D51PYY3tJc4eyprEx+p7wMNP8qU6VOnurdBWUwp+JqGnCKaXakNgzqE3Dal/CFb9nd/WKyauy9r+H1zhHLY9jKmN0nIH/APP8q5zVfsm2UJSSoQkcd+VL1DDIJwcck33WaJtI/UQcjbzTX0XXbAtdJICwTqHPjsfpUF3Y/vGSMjGyxO7sLasukG2NlJekW8ZXeDo4OkQojtnYeVH+zQ4JY6b3dQPoillikbTOzsCdkmuHU6T4Vrdzq4GUjy5wII2+uVeja7UtuTrhCLkFyACCATwkxH5rIrgx74SGpmsckbKr2zjIIHnsnmer5pTaUggqkERvHaao2uJ7Xlx5Izfpou7iPILiVIMFyITqjumKMO0Z9rCWYTU6CI84+i+sel6QdFq6Tlp+Lvr6XRo9vkqE4ZpIl5dcrfiqLiQbgLk8Cr8VHAYcYix6KGmdBjEOPRChtcc4o82hrnw5AOnHLPTyU2puUwy3+qflP3FL1Z8P1TBYPmT5fcLdmfijwP4rii5FT9ofeZ6/ZdFxD+Gc/wAo/wC2lyH4zfP7rHoPmG/uH8rlljwPjWy9mMcF/n9k7Tc1pu/ioP2hA74fIKSHOF8+pwjr6o75pfaGA+yr07qhzRxc4+qMwpy6CVBjXpPHSJE/3qKcQEjiYyhNS2mLhxsZ+qAWlWozOqd54z31epWPe9rYefTCsgt07cl86hQ41brqaqjIdPn13XzS08k+tB7oflX+aXpD+o9Qm+mH/ij5O+6Gy5hHrKzrUQlIHj3AdgqSsqeA3YblCbRbG1bnFxw0eHXKzzFgfQLQEGUr2E8Qa+o60ysOdsLq8W5lFh7D7J/xhW1t6OGTbypSukidU8+4dlBH3qUS7AaVnTr3UF5e3GkdFzg2ZDim1H4CQfIxT5Y7e24ybnDQMn/pM/HzGHDqvrhrRukkee9EL7ZYqRjZI+R2wV4x+vZwTfLeAi5CluKMAx3k9pNJVZWGAhrQmW0WiOpYZJDgcgAh73Aim5QwkyFkQTyB41LHWaoDIeiG3umbbnOPNuMj/pXOIejlgW5KCoOBM6pmT3igcd5m4g1YwUjRXqp1h78aSeS5ra22qZ5bVpNitEdbqkkPsjw6pnll0gYX1wgtnqkiewxUN9tTKORujdrvHovmOEg9oKiy9llDzXSOEyrgAeHfSdV17opNDByTdbLLDLAJJc78sbYQdjl7Xe+rFXVmSeemJ+tTy12ml42ErX7/AMZrA3xy9eSrM3ZEYZti4zIUgSdyZA4gzQqhusz5gyTcFLNFdJzO1kpBDtvJQFpahQk1qNkscNTBxpsnPIcuSPyylpwE7wAex8zWfVfxE9WQfpR5le5SHv5/fXlf8oPRIXacYbIP/wCvum3pHHsmj/jP+2qln+I7yQKw/FePopRv4R4Vt1IP0zP2j+Ebd7ywwW4ShwlRgQR/UVlVXGXDA8UxWeoZBOXPOBj/AKXuN3aXFDTwA41zTRljd17d6tlRINHIK2xLMlv6soBYKlNlIA4yUxw5UEhoZuOCRsCs8p7bP3gEt2Bz/lQNo6ADNaTYrhDTxvbIcZOUzytJOy816nE+I+9CrxVtqZ3SM5YwrFK3D2g+IVFjafYq8vvS1TH8wJ1uzR3V2f8Ad099H491Pzq+wqhdvj+ixq9/M+gUnmAe/O/N/wARTh2UP50Ofr/BRyh+TZ5fdBX3w+dNnaU/pm/uH8FWYeaMt71Atiid4UI8Zis6fE4zaumya4K2IW8xE74P+crXht29aEL0HSsAidgocQQfOupo46kac7hCrZdu7SO4eD0I8lhiuKuXCgoiAngBy76sUlue1h4bSR12XdyuTqxw1DAHRUzfpEcDOjR14jVO3jFBnWRnE1Z2SYez7TLqDvZ8FJ+1EuqSqFGSYMGaaLVc+4S/l4PQhMrqGQQh2khvjheJS4+dLaCo9g3q1eL4asDX7LQqpMcA1POEdh+JvWZUhSCJ30q2I7xS5LTxVQDgUbtV6NOwhmHNKGexN1Twf/mSQR2COVXGW14pzhh0+OFSuNSa5zuL12wqe+9Iji2ejSjSoiCZkeQoJFZWMk1E5CWIbA1sgLnEtHRSaUOtjUpCgk8yCKcLTezROc1mHA9EyT0UrWhz2kDyWTFo9cH2aFLjs5edV7teO8yB8xDR0Cpvlhpx7bgEfY469bAtKTw5KkEUElpIqg6wUwW++vghDWgOHRCW2KvNvi4HxTPce7wq/Na392w5hDPHCDXAiv1CU7uTzHc7O3LXQpRp1bKjcnuFCKW1Mgk4hOcINQ2NsMwfkuPQKePSNbLQRPCRFONq7QvpYzG0Bw8+SO1NFJGRxGlqd4B+iPE/elGr+InGy/KDzKyyn/Hq8F15X/KD0SD2oO0mP/kmvpIPsmvnP+2qln+I7yQKwD81/kpNv4R4Vt1LtTM/aP4Rt3NDYfZl1WkGNpmstnlDBqKM0NG6qk0A42yvcRsS0QCZnnXMMokGQuq6idSvDSc5VFe5MLbKnOkBKUlREdgkiaHR3QPlDNPM4SpDeRJMI9PM4UzbMBUzTraLWyrY5zzjBwjEj9K9SjS4kd4+9DrrSd1ldGDkYVikdqkYfqP5VJjZ9ir/AN50uU3xAna7n9K9PMg/wv71fiqF1+Y9Fi96+a9ApLMH8a783/EU4dlfjQ+v8FHqH5Nnl90DfcB401dpT+nb+77FWYea9aw1RaLkiACfpSG6cB+hG47a99MZ87bn+yr81PNf9NtU7a+jajt+ETQeha/vsh6ZP8pHt7H/AIjK4e7k5/upW3UNIitttMsHcmaSMAb+fVGJAdSCCk9ICfh1CfCd6zu5Oa+okMXIk4V+nwHN18sjK6VfXbHQGSnTp/FJsUcvF+uVo8ssQhLnEaMIX0VPMgOAwF6p346Y2/NS3xshLSOSw3tC1/EY7B0IX0pPtFbYTBWJmOzvqawteAS/3VL2fY8Nef6eimAoae6K3Ns9MKbII04RbB1IfB1oD7ZX8Grfs7v6xWS1mXNfw/rhG7a6NtSwycs/7/lXOan2vVlAkbjq+PKKX6FknGGyc7rJGKR+s8xt59Ew9Gdwz6tEgLBOrt7jUF5ZJx89Oiwy+Mf3nLwdONlKekG4aXdjRBgAKI7Zo92dbw9Bm93I/sjFkjkZSnV15JQ8saTWvXGop20ji4jBGyvMB1LZlN5tFwkuREECeE7R+ayKua90JDUyWSSNlWDJ4HHmqHO9y0WQmQVkgj8/0odbI5BJnoj1/kj7toJGokY+6lbPE1Np0gDxotJA17tRS9SXOSni4bQvsJxRTL3SgajvI7Z415PTtlj0HZBK6HvTS155nKJx/HXLnSFJCUpmAN9z2mo6SkZBnBySq9FQsps6TklLRcKiKaGXiqEHDAHLGVb4bc5TDLX6h+X8ilit9weaYbB8w7y+4WzM3xI8D+K5ouRUnaD32ev2XR8XT7s7/lK/2mlunP57fMfysgpT+oZ+4fyuV2PA+NbN2Z+A/wA/sE7Tc1quVQsHsg/SgvaIZqyPoFNTuLcOHQoi9xRTidJEDnS5HTtYcovWXSSoZoxhMMBzIq3bLejUJJBmImP7VXqqETPDs4SrW21tRIH6sJRc3aluqcPxKM0VoHmlexzP6VfjhayMRjkFreeKqIXG5S1QDXjAC7YwNT61/hD8q/zSxJ8wPROFN/xR8nfdDZfwlV0uFKOlAA7T3ATw4VLV1Ip25A3KDWm2NqnuJ2aOeOuVszBgBYWgIVIWYE8ZNfUdeZWOzthd3i2sogJGnLT48xhW1t6MWixqKla4+Kdp7h2UFdepdeQBpWffjNS4mRoGjw6rnLtkpLimlH4CQeynmxUDblJnOG4yfHyTGKrXE1w5FYPNlvrIJB7jB+oolfLHHSRiSM5byIK+Y4Sey4J1lrAPWgpx1SomBvuT2kmkisrO74YwJltFojnjMkmzeQA2WjE8vFFyhlCpDhGknlvvNTQ15fAXu6IffKVluJeDluM/XyVreejNoW5UlSukAmSdie8UGZepeIC4DSUkMvNRkSPA0np1wub29sVEhRPVMca0SxWiOt1SPOGjw6pklnIaN15cNls9VRE9hj7VxfLTHRvaWbtd49FyxwlHtBUOX8rJea6RxR63AD7mk6ruBik0MHJNttssUsIklJ35Y6IKzy6pd56tq246v8PH61Ylr9NNxv8AH1SzfB+GF/XHL655KvzT6OmmbdTjRIUgSZMgwJI7qFUl3ldKGyDYpbprpUCVomwQ4426Ln1pa6xJNaXZbFHVQ8aUnB5AI7NMWnCZ4JZIU3KkyTNI9TK5r8ApwtFFDJT63tyTlZ5ZsULvShaQpI1GDw24V5WyubTamnB2SZ2gc6na8RnGDhNM/wBg22hsoQEkqIMCNomqtqme9zg45QayTySPcHHOym20DSNuVbHS00XdWjSN2jp9EXcTqWWX1Q4fl/IrLq0ez6pmsTgJz5f9LLMbgKkxyBmuKNpDTld32RrpGgdF0TGLoC1dM8W1f1SYpdp4yZ2+f3WUUkRNS0fUfyuY2R2PjWvdm34hePr9k5TDda3d3AO8Cgt+lD6pxHQBWKVuXNB6lOcVsG0tEpEEUsQTPc/BKa7lQQR0xc1uCE+yRhjK7fUtAUoqUJO+wiBVC5VErJsNOBhZZd6qaOo0tdgYClsXtUou3EJEJB2HiAfzTb2aAnlj4m+x+6NUsrn0rXnmhb1Ajzpk7RU8bIGvaADn7FTRE5TO2cHqhH+FX5rPnt/UZ8k4U8g/DCPo77ofCMQdtFaik6VgHfaRxBB86kqIWVIxncINa7r3V7tPtDkR5LzF8acfWlUQEGRz37ampLc5jDpBPjsu7pcjWkNIw0dPNWTHpMhjSUK1xHLTPbNA3WR3E2d7KRnWKXVpa/2FCuPuFanlJMLMkwY376cbNchbpMN3GMEJlFE5sIw06R1wseu8dKElR7AJNXbzfu9sDcaWjxUPsQjU84TTB8acs9Ta0GOMHYg0p1FKypw9pR+03ptPGW41N+iGusadW+l8CNBBSOW1W4rW4U5AaS08zhUbtV/iBIfsMYAVdf8ApK1MFCEELIjeIHfQOOyESZc7ZKMVikDwHvywKGQXG+spKgFbyRFPFmvQoi5uNTT0TNPRyNaC5pA8l8G3H1dRClR2CahvF4728Of7LRyCrao4B7ZATXDMxu2yC0pE6eE7EdxpdmoWTu4gKZLffTDCGY1DocoW0xt1u5FzHWnhyjhFXZrW7u2hzSGnrhAbofxHVxTuf8eCpMwekFdwyWm0KBWIJO/HiABxNB6a0CKQSPdnCBUlle2YOkdqxyH1UilS2tlpInhIinq09oe6xGLGodN+SP1NHIwjiNI8wneX/wBIeJ+9JtX8ROdl+VHqvcpn39XguvK8fpB6JA7T7iT9ybekc+ya+c/7TVSz/Ed5IHYfiv8AJSjfwjwrcKX5ZvkP4Rt3NG4dkzEnUJdZtH1oWJStKTBHaDWYPwSVfY4tOQcJfiODXLTiUPMuIW58CVJIUrrFHVHPrAiuRjoupNWcu5o+5wW/jo1NvFQOno4UpeobadA3J7qqNkgEmkY1IYyWmE2luNS1O5Tv23UNLtnkOOfAkoUCvt09sc+yjlFTySNc9hwBzOcK44gIn/sjEkOtpVZvgrVCeoSCUgqInhOlKjHcaoztwSM5U8DgHtJ8QnGasCumLcrfYcbSSEhSkwJO4E+AP0oXDE5rwSE13CrhlpntjcCcIzIJ91/er8UMuo/P9AshvY/U+gUnmH+Nd8f+Ipy7J/Fi8j90dofk2f71QN98PnTX2k+WH7h/BVmH3loSlegxOn+lIZLdX1RNrJuESM6Va5nU3/021mNfRtx2/CKCUQf32TwyUnW8SfiEuOWT/KlraNIra7KYBRM045b+fVG5M6kF1ekE/DqE+E71n1zLDUSGLlk4V2nxqbr5ZGV0W7dZDBnTp093ZSdG2Qy/VaVK+EQHJGnC2+iLCy6h5TbalkLAJAmARsJ+tWLvDPKWhgJCxC/U9RNI0RNJb9Fh6QcHdfeQyww45cJkqQhBKkp7VADYbjc11ZI5GFwkBAXlgimj1h4IH1UffWS2FFt5Cmlp4oWkpUPI1uEU1KKTLSNGEXIdqWzDcuXSejuXLZ4WpIPSltXR6T8KiqPh4dbhWU1m4fw/rhGrcWCpj4nLP+/5VxmLL9wq0UtNs6pJRrBSgnqxIWI3iN5oHRwTCUOIOE3XOtpXU0kZeCfD6pl6P8r3LNtLls4hRknUkgkcQfpUF2p6iSXLQSFjF6pqmSfU1pLcdFA+kNxo3SdESB1o8dvzRbs6NIbxvdyP7IhYmyCmOr0SZ5Y0mteuNRTto3aiMEbIgwHUs8qLQLhOuIgxPby/NZJXBxhOlMtjdG2rGvwOPNUGdrhstBOxVIjt76H21jxIT0R3tBJH3bST7Wdvup/DcRCEQeO9EJ4C9+UJt9xZBBoPNe5fxFLd10izAOqT419VwF8GhqV7sx1Ux+kbk5TDOWMoeCEtmQCSTy7BVe3UroiXOQ61Ub4C5zxjKRpuAE98VokV6iZShu+oDGESMZLlaeji5CbLFElYCi3b6QTBMPGdI58eXbSTUH8sozaW5q2f70KpcFvLZbDL1ypGvCluPJQogKdbcSVNIRPxKFwhvwCu+o6V2WYVi+RBtRqHUfxsm+EXpl9SnUtOusPJQ8o6UoecSdLil/y7zvymgtBIO85d1z/crOLZMBWZfzOf7lJskWj9m9Zt3l23vdqWLbpG3dA6FaenU8lR0aioAJneZ40+0EZdSTEMycc/UbY/zlNTz7QSvMGJ26sMe9RCWfekm6aW6XHVcegdZUSBoJmQEz5DeC7tkE+JDk4HTH+F3C4Ag/VA+lnFUOXCUtrCwWLfdKgoT0aTy57/ANaDCP29SKOqx3UxjmSf5S7KuONssFC1QdRPkYodXUj5ZdTR0SbcqGSacPaNsKev7wLfW4OBP4imGyyCkljL+Q++UWhhLIAzwWi5eB2FGbzcY6hgYzxypI2EHKcsD3Q/Kr80mP8AmE4Qj/xh8j91owHCl3aoUs6EADtjsAFSVVQ2mGQNyg1qtTapzj7rRz8SSs8fy+q3UkJUVBZgds11RXJ0jCASPVSXa2No2iRpy0+PNVdt6NAWNSlq1xPLTPZFB3Xt3E2b7KQXX2XUXNZ7AUIu0WHFNKJ6pg7mPpTlZrf+IyezsMZJTGKsuiDgTgq7y9eW9vhFyHgpybpkhtDwYcPUVuFaVGNjwHnVq9WhtI4BuXNI6hctLZW4cAVQ4Tfqxi3voi2dfdYISFhJcYZb0BnpVRrII1GeOo+AXJp9GWsxq8DsjNHQteBLKDwzkZAyQR47HZSeccLdTe2TDtx62UttoPwkISlxR6AuD9TSk8T/AOUcq7FXpiJJ5cwDsqdyjFI0ykHRvjIwSB1x9V0jMuVnVvXN61eqaS40tI3StJbLekW/QK5co5ceNUhXHXqy3h9DnfyxzygXf3h+slvCxsc7+WOeUFaYlaet2ujQL1GHNBh9bxNuHSypPQutpgAwVbk8SNuFMlHQOnYZsEsaRnHPB6jxwirpOmVAv3JawIIS7Dn/AFEmAqF6PVUjgDOmduypbzbG0cwYN2kZ39Qo26ZW+0EswHLHrDfSOLInhHHxJNK1VX8F2hoTRbbJHNCJJCRnkAgm8vLVdC2B79X+HtirDq8d34p5eCX7y0Wwu1b45fXPJVGYfR6lm3Lra1FSRJB5xufChdLeHSShjxsUtUt5ldK1srQA44H0URa2pWJJNaLZ7EyriMshwOmEdmnIO6zsrVCkypxKT2EiaU5JHNOA0lGaSlhkZqfIG/TK9wy0Qt7QtxKE79YkRt3ntryaRzI9TW5Pgg9c90LTwxqP0RmYbBhsJLLyHJ2IBBI79qhpJpXk8RpCp0M80pIlYW+iXJbRHET408Q0dv4A1St1Y8QrRc7PJb8EdSlZKiAI57c6TqtpIw3dHrNMyKYl5A26rLHX0qUkpIMDkZrilYWtOV1eZo5ZG6CD5K4xfGGDbOJS82VFtQACgSSUmBFA6emlEzSWnGR0WbUtHOKhriw4yOn1XPrNYAMkCtS7P1UMMLhI8DfqcdAmmVpJ2Wu4IKuPZQi9TMlqi5hyMDkpYW7AFEXVqhKZS4lR7ARNA2SOccFpCK1NJDHHqZICfDKPwXDGHGypx9DZmAkqAPjBNV6meVj8MYSlmrqZo36WRlw8krfZSlxSQoKSDsoHY+BozbGxzSN4x0g887K6x7nRh2MHwWD6EjgZojdKaljaHQPB+mQV0wnqE1ZuUerFOoTpVtO/PlSs5juNnCaIqmIW8sLhnB2z5rDLmNm2UdtSVce2uqykFQB4hUbXcu6Ehwy0rZj2YVPrQUjSEGRPGRzrmlohC0g9V9drkK0CNow0Kwa9JSAxpKVa4iOU+NCXWR/E2PsrPzYptWgOGhc+N+ouKcVxUZNO9luAtz+WWkYKYxTgRhg6Ly6ude332q9eb2KxgjjGGjdexxaN01y9mI2yShSdSZkQRtSdV0QnIcDgpitd3FKwxvbkcwtN3mFa7hD4EdGeqPvUkdE1sJj8UOvFV+I5a4YbjAVjf+klKmNKEK1kRvEDzoPFZHiTLjsElxWObUGvcNAXPbe60kzvO9aBZruKDUxzctKZJItQGF5cPazUd3uprnjAw0cl9GzQE8wPNBYb6NSdUcCCKVam3iZ+sHCZbfexTwiKRucckLaZgcRdC5Ik80/4eyppKJrqfgpfvGblq4m2eX0xyVNmX0gh9gtNpUCoQSeQPGhlJZzFKHvPJLtJZ5Wyh8zgQ3koq1u9AitCtV+7nDwntyOiOSw6jlH4PgSnhMwKU56oRHCO0NqdUt1E4CwvcEUhwI4zwrmOqa9upVbjRmjO52VZh3o81talKgkTQia9aX6QEqvuzg7DRspO6wdSHS3xg0z2uI1uNKINqw6PWirrAtKJ2pjnsbGxktO6rx12p+EBhWFqeVA4DiaU6iUQ80y0FA6qO3JF4rgCmhPEVXirBIcKxX2s0zdYOQnmWcjl9Otew5UPrbsIXaWpPqrkWO0sCT5iy6q3d08QeBolbKjvmAOanpq3it35hZtYFKJIFOrLGzh+1zUTq/D8BKW7Eqc0AbzSzVtFO4g9EbooXVLg1qcXeWSlGqd4oU2uy7GEdqLKI49QO63ZTyqbkknZIqGvuAgG3NJldWGH2W81vzjlQWydSPOuLdcTUO0lQUVc+R+l6RjCfYhydyAY8avd5/M0JvltuikE+dyAf7pt/wBpxbl1R3jUBG0VWbX6puGBslKS4ETBgGySDD+rJpxpbZxItZVs1HtYW7DsI6RJUTA5UtVU/CfpwmaitXHh4jjjwTLAMs9MFKUYSCR3yKp1NdwyGt5pVuFUYHaRzS17CocUnkk0yWuk70Mnkvm1WWB3itdnhutwpnYce2q11jFI8gI9aqPvh3OAEdaYBrf6IHaJnnHOg76zRFrKq3dgonEBZY9gKWXAlJkETvV21OdV7FBqWtdI0l3RLHsPhSUj+bajlyoG00YeESoc1MgjHVGXWChOiDJUYM8KWWVWrOeiM3S3tpGBwOUzxfKyWmNcyraezeoqOtdNLpxslGOvc6bR0SJ6wATPOnT8LaKfWeeFcZPqfhEtYMC0Vk7xIpSkqS2XQE1/hDRSGVx3xlE4FjnRoKSPCo6qmL3ZC8oLs2CPQ8IO5xdandfYdqkZTNDNKE3GqNWTq5KzZz+AxpjrxHdQZ1lJlz0Sobc/ifRRBxZRdLh3JNOFqnFERjkivdRw9ARGI40VpgUbrbwHs0xqKChDHZK14FipZV2g8aUKuLjb9UzW64d1ODyW3GcaU6exNRU9MGDJ5r243I1Ow5Kjy7nYtNaFCY4UOq7OZX6mpNqaAl+Wqcx3HVPO6zyozbYe5kEdFdpqQRsx4rJzHTo0inCS9tMfs81G2gGvUUvsb5SHNfHtpVqyZ86kdoag0rw4JvjGPlaNKQRPE/ihsFJpdlyLV944seiPrzROUs0C32I2qKutxqOSS62kdKchas2ZoVcdUbJ+9SUFu7vuea8oqHhnW7mtqB7qn5U/io3fMFaJU/8AGN/aFXXY9x/0x9qoUvzXqsnm+Z9VDkez8q1+g+WHkiQPtozAh7P61nF1+MVp1r+SHqqTJqfZL+c0GrPijyWXXz4ymrwe2d8a0js2Py/RRxH8piGwge1XQztOPzE+9l+TvJP8DT72fkpOqPgDzQntX759Fhm4e2R4UxdmPeHmlGi91ynnh7Vvxps7QD9MmawfNN802vR+n84rOGf1eSau0fwQqHNg93+lcWb44WVQ/Mf3UTe/p+Va0flT5ItT/ECZMj2H7PxWXVHzHqtPl+Q/9fsnGS8ptrb6RyDNDrlcXsfpaskra2TiFrdgEnzrgjTTgCCBPKiljlkqnBrlPRVT3A5WhjCEdHJrTorZAyPSQo31bzJgJIzYhb2gHaaTLmGQPOhMtsg7y8NdsqS8wBlLc8DHGl9tZIXprqLXTthOBhbcj5cbdVqXBA5VDc658bcNWbXOoex2hqPz9l5hpsLRCVcI7agtFZLLJodyVahqZC/Sd1O4ThaSmTWs2+3RNiDnDJKlqqpwdgJZi1qkOAJPE0FvMEUTssRG3l0uGuVHbZea6KTuY40mSVkmrZP8dqp2xYI9UuwLA0PXJb1dUH61LVVboodeN0i3Z/diQzdXeYctWrdueqAQNu2gNJXzvm5pZjqZdYOpc9wrD0k1rFlo4pI9bhkotU1DgF9mGzSgbcakvNNEyPUBgr6hmc87oxK4tU/Kn8Vn5GagrQqk/wDjG/tH2VZdOj1H/TH2qhSj9V6rKZR+p9VElfs/KtcoHDuwRLT7aLwJfs/rWd3XecrTLSf0Q9VR5NeHQr+Y0GrRiUeSy+9DMym7twF53xrRuzZ/Lx9AuYm4iYh8JV7VflQztMcyJ67LnAd5J7gjw9c/ZSjUN/T5+qFdqt3u9Fjm90dOjwpg7LnDx5pToWnQ9T76vao8aa+0BHd0yWLaqZ5ppfOgFv5xWdxtzq8k09oz+SFQZrfHq3HsqK0DE4WWwtJqf7qLvV9StYc8d1PkisAxImTTo6D9v4rMqgZn9Vpkjh3H/wBfsg8AzLcMJKUbj7VZls4qzkBZpVUUcjtROClOKYg464VLJmrMNP3b2QMYVqCBjG4asxiDpRp3jtoybzJw9BXTbfk6wEIy4oKBHGg8rtedStRyGE6m7YTjEbi5U2NSSE+FUImQtfsd1ZnvTqgaC4LTgWMvMKlG/dVia3iqGnCDVdOyYZcs8xYu++oFzYchyqSG1Gibu1cUlPHH7u5QdpfOAaU70Zhu8kLNCtdx4pyBlDPKUVbzND56gynJKlEfC25J007dFqAFFPbFCXNgEmSVbN8eGcIuSywvHGnApBIUDVx1OJ26MZQ6djZW+0nON5huHUgK2Fcx2Pu3tFqoU9JE12c5SO0uXEnqTNFKaukpfdOyJGmE3s4X2IOOKMuSK4qa51SckrsUhp9iMLb0bxaBM6OX42obmPXjqicjKo0wc7OjomSWLtTE9bo0jgTy8Oyq4fTtmx/Ult7qds2DzSrS4U7TFNNMKl0RDOSs5YHLOxaeUCETHPeBQKpcxrvb5o5SRVUkZEROlG4Kzcq1JZKgOfIf/tVKl0DcF6AVpibvKg3GnQtQM6p3o5bTK7HB6r5roywHotVu25rhM6qhuALHHjItQCV7sQc0VbsPh4BM9J2g7/Whj3xGPJ5KC4xujJbPzWzGLR9Cx0pJUdxvNWLdI1+OChlPJC5p0ckA+2sETxPCjVfHUBgMx2V2mIc7EfNb7m2eGkrJM8N5M0AZJGSQ1FK+CoY0OnOc/VMMQsLoMhbhOnbYnfu2qKmmhMulnNLbJYRLpHNKXWl6ZPDspoEVS6nznZW2PZqwFtatHi2SCdI5T9qXpJIw/B5o62lqnU+vPsjplOsDQ3pkxT/amxinBHNJtYZNWErxtbZc6vnQa9yROdhvNELe1wA18lU4e2ylkEREcaQ5nPL91pUAgbANOMJXgqWFXW8aZ2qepMrafbms9vjxlxi5LoWPrt22Dq08NuFLtIJny7JUiD3Pw3muaYR0ZcMxx2rXuz7Ywz2veRmq4gYML3MbrcQnjVm8zRiPT1XlAx+clMMsoZ6Odp51nVY5+v6LSrS2AQAjGeqDvnWC+BtE7nlXUbZREUAvr43E8Pmul2a7Zu3CpTEd29LEgnkmxus7frc5cwunWlXKlJEAmtK7NhrSBLzRpjZGwAFF4s40G42pur5ImwnUq9M2QyZQmWENlRJiaza4PP8ATyWg2NkXN3NE5rea06RGqqtE1+rPRS3yWIsDRzXyETap+VP4rxxxUFT1A/8AGN/aFXONj1P/AE/xQ+Deq9Vk85/UeqhtHs/KtdtzR3YInn20ZgCfZ/Ws8u3xytMtA/Rj1VFktsdG585+woNXHMjfJZjfdpv7qdvUe2d+atE7Nt/K9AoonflMQuEp9quqHaYYenrsuPe8k+wRA9c/ZSfUH9P6ob2r98+i+zij2zfgaO9lx7Y80oUJ9l6nH0+1R404X0Du6ZLFvUs8wmmINz0fzis5jOC7yTZ2i+APP7KlzWj3Y+VQWj44WUwnFSPVRF4nqeVa2Gjuvoi0J/MTK2T7D9n4rMKn5g+a05w/Qf8Ar9lN4daurkNzRnvzqcYDsJPp7c+p90LXdWLiFQob1AKgSe1leVFK+nOl4T3Dss3TjcpkJ7O2hs1fAx+DzQx93Ef5eThJHbRxtzSQQoGilMzvOAzfK74rJGauiOvmbhSAVqKgKKO7PvgbrACqwvga7DRgpbaMrUqETNUOOYN84ReCldUO0tGVvxHDnUbr586h76Jzud1YqbbJSjLhsmWA4BcPCW5AofVVkMRw5CZbmKc6QUDi2FOsrhYINWqWZk49hfRVbJhkFb22Xy3Gox2UdZ2fc5vExuqznwh/LdLOiVqgTNUJGugdvthEYWcXDWjOUwuMGe06lb1VfceIcOKKPs0sTNeFjgmEvPKhoGe2q9TUxxNy9B5awU25OEXmLLj7A1Ob9pqKjropjpaq8NxbUPweaOZPuqfkT+Khf8cp8qP+Mb+0fwq5a/cv9P8AFD6cfqvVZNUD9R6qGn2fka1+2/LBEv60VgB9n9azq7fHK020H9GPVUmTlezc+c0FrR+Y3yWY334391OXyvbOeJrRuzfw/RQxD8pqFwo+2XVDtP76e+yx97yT3BV++j5KTpx+n9UN7We870XucVe2b8DR/sv7480n0I9l6nLg+0R40330/p0yWPapZ5hNL9X6fzis4jGS7yTd2i+APNUuale7HyqC0fHCyeIZqQoe8Ps/Ktcz+k9EXhH5gTO1V7D9v4rLqn4581p5OaAft+yGyzibaEFKoB+9SVsTnOyENtNdEyLQ7YhDYpjCVup2kJNew0zgw+JQu81gqfZZ0XQrPNdsm3BBAgcOc0uyW6Z02MLPjTS69JC5zd4uHLguEbE0+2Eso3DUjTKUth0hGYljCNEJpsrLlEyP2TnKrQUbteSgcuX6ELOrnzpAr2uk3CdrNVRwO0vRmZMXSsaU799VaSncDqcrF3uDJG8Nm6q8mZkZQxpVCSkfWg9xoZHS6hyKzetp5BKTjOVM5vzAl50aR1UmjllpzSkPcrtDSOY0l3MrAYw2G9uMcK0g3SARagfRcGjeZEosb4B7WRSTcZDUEkJmtcraZ4JVBimNo0QnnQSKmcXbpirbpHw8M3yt+RMcbZWQswDzNQ3SkfK32Vnl0jdJ7QC2Z/zIh4dGgyO2vLTQOiOtygt1K8P1uGFKDE1dEERsABPhRU07eJqynSS4vfTCHGwGM+Sbf9zOFjo9GwEFVVm0TWza8pUkoWum1kpML1QTEedOFJcXRw6AFa4ALsrOxxRaE6QJpdqYhK/U4pipLlLDDwmjKYYHmBxlKkpTq1GeexqlU0bJCHE4wlqvphO7U44QDmIrK1KI3UaY7XUmmGGjIXwp2hoaOi021+pCyoCSdoqvc3mpdl+yNW2qdSOywZyjLPGnEPB2BMRHdQmSlY6LRlVrm91WSX7FZ4vjDjrgUpOmOA3/ADVu2AUpBYcoXT0rGNIBzlLnrxRUDHDejNwrHTs0kYCv0n5Lw9vMIi5xNxemRABkUvMgY0nCLV9dLUtAeMBMcUzA+60EqSAnbeDvHfUVLSxwyZad0rx0cbJdWd0oeu1FMU2/iEhg0Y6K2yJodlbW8Tc6PSBtETB4UsyQMMmophFynNPwgNgMZVDlPKBfTrVsnlQyvuQhdpHNKVXcTE/SxBZryybZYAMhXCrdsq+9+yBuu6Wt4oOVptcCKkSTFPMNhYWZed1HJXBr8BKjYqLnRjczS9Wxd2eWk8kYo43VJDW9U6eyuQidW8eVB/xDJxjZMcliDY8g7rHLWWVXC4mEjia4rK9sDc9Um11V3fYc0zzZk/1dGtJkc6rW+58d+lwVOmuLpHaXpLhmFFQk7VoFBZ2yR65OqmqKsMOEFidloVFULlRCmd7PJWqSTihNrPLGpGpRg0tSV+l2Am+GxtdHlx3QdjgS3HujHbxruWsayPWUsXD9ISHdFX4jkVKWpCoUBQeG7udJjGyANub9X0UbZ4USsg8jT5arcKoa3ckQlqg1mV7i+GaBNWrja2Qs1sK8paniHCYN2yfVRt/KD57UlOeeOn2WFgtoIH9IVO3hqE2WyRuiT4xxqgyVz6oZPVZdUyu7zueRUci3ARwrU7ZA3gZxzRF0hL0VgFunQTG5pEup0zFoWhWaFnddeNyn2TbBEOK0idRE91CK6Vxc1udsLPL24tk0jkkV9bJ6d3bnT12dia9gLvBQxSHgtQ2HMJL5kcOFV+0jdDvZ6py7NRtkeS4ZwE5wyxQu8GpII0z5jgaUppXNptj1VTtSdDyW+AW3OVqnpW9uRor2cYHuw7xShQyEBynbpkFaBG0043yMNpgR0TBZwJKhrXbgkJpiNuClAjbUKz6J5DnJuv7AIBhP8xWSRawAABEVBbHF1TkrLmSnvPPxUbcsgN7DlWqRwMbS7DoicbyZN0xs2B0BgDdP4rN6okVHqtIZE1tvwBzai8pZz9XRoWJA4VWrrSZ3amLL62gc9+tnVJcyZiXcO6uCRwFErbSijwRzVqkoxEzfmV4jHiERzpzF8bwuW64NvBflK2LxSXNfOaWap5nyXdUZpJDTPDm9E6vsxqUjSBHbQuOjAdko1U3oyR6WjCyytmU2yjIkHjXNbb+8N25pPr6Uz7g7ojNmbVXHVSITXNBbO7nU7moaOg4Z1P5pXh+MlAg08Ud4Ecel/RTTUWs5CX3d2pa9RoTW1jqhxJVyCIQ4wnjWYlBrTG8caAOowX5zsmUXwiLTjdBYTjK2ndfad6mnpGys0JYrmmpBJO6occzopxvSkRVGns3DfqchEFu9vLlMWeKqQqeNONuuJpRp6IjLSNeMBY4piSnNuVe3C5moGkcl1T0oiT5n+FT8g+wpQf8AHT5N/wAY39oVek+5D/L/ABQ+H5n1WSVXzB81DD9P61r1r+WCJH30TgH6fmaz28fHK0yzfJj1VLk49Rwf4jQOs99vks0v4/OPqp3EP13fGtF7NfD9FWh+C1B4Z+srwqp2n95PXZbm7yT/AAY++D5KSp/l/VUe1nvHyCyzifat+Bo92Y98eaTKLk9TNz+oj5qcr78qmSx/NM8wm18dkfMKzaPmU49oPgeqo8yH3U+AqK0/MBZMz5keZUTd/B5VrjPlfRFYfiJhZ/oft/FZfV/MHzWnt+QH7UBguFpUJVWhWq3xcISOGSVl1XVOacBBY5aoSsBPOh96p4o3AsVuge6QYcn+GYC10YKoJIpKmq36tloNLbIGxDUMlLrHCG3LoNgjTNSS1L2QayN0m3pzaYu4a6FiuWbZNuRpSIHGl2CvndNzSiyqk1Zyua4dYoUsjkDWqWKlZM3W8boxPO5rAVvx+zbSnbjRC7U8DYs4wVxRTSPdut+XcJbUjUreeVZ/WVDmu0haDaqCF0Wt25KGxjD2g6lKTEnevoJ3lhJQu9xRQHMa6NhWVLZLA1AEkbmlue4zOl2Wfy1cjnZyuc31g2LhSUHqg0/dn4e84MiKxzv4IJRN7ZNhunGppYGxHICrwzSGRAZfsEOKOrlyrPq6Qx7NTvZ6WOU6no/Mli0huRAVyqlSyvc/B5K9d6eFkWRsUEMTR0AQPi0gfSpTTuMurooZrhEaFsQO+AP7KhTmNn1UInraNMd8VSZRyCo1Y2ys+mpJHT5xtlTAvk6IPGtEoK6KODDjur5gdryt2E4mhCIVMzSfcI3Sy6gnO23GKGm0P5hN8s5gbbDmskSZFDauje8tLUl3eF879TAlNxiSVOuK5KMinCxzNgbpf4KNlM5sbW+CHsr9KXSo8CKr3yTvLvYTNY6llK48TkQmeHY4hNyHDOmI/wDulyWkcYdI5qrfpRVkmNZZjxxDriSiYFEbI00zgX+KXqSkexrtXVJ7m9SVJI5GTTNd6yOaHQwotbgYJmvd0IRd/i6VBITOxBpNipnAklMd3uEVRGGRp3jmZmnGNCJkgcuFQUNJJFNqdySHHRSCfUeSmn75JRHOK0FtxiFNp64V9kBD8opjF0Ja076oikmanc+XV0TkLpEKMR75xhLrK8cTsmaO09zkp26QdkrGj4x2GVouSsqlUzVOapMztTjlS8Ew+yRhN7V26LcJCtPbFC5BAH5J3Vv8ZkYzhaktQ842uQSFA1a4bZW4Q+TTM06t05xLMVy62EqJ0/euY7FwTxNJQ6GihY/IKR2t0tKpTxolS1j6Y5aiTqcS+zhZ37jijKwRXlTcHVLskrsUZgG7cIzBlv7hsE0JqBHzerUdzdSjGrCFv0OpXK5Cqlh0ObhvJVX1HHJcTlOW8w3fQ9GCdMRPOK6ZYNbuKGoS6jg4mSkAfUFTzq5C99O72dkS4TXDCJuXnVJ3BirFRdHzDSSpG290Y1aVhhqnAr2czQqfQR7Smjq3Ux1A4RGNMvjrOgifpUNM6I7MUb7j3p27sre1hSegC/5iAa4dUOEunomB1ujFEJf6sZ/unlrldv1UuKJKinUOUbcKqd+eagMHLKRKmteybS3xU2iwGmTT7b7cySLW5XHTnVgLfg+FpWCpW/KlW4SOhk0hN9rt0c0PEem2WsvIdKyvcJJAFDausczAb1ShdZjA4tall7hgS8tI+FJppslP3kAu8FDFUkxNceZQ1rh6VOlJ4Deub3EKZ3sJjstM2rf7fIbplbYGldylsbJImlx9W5sJd1Ud9jbSOOgbYW7M2CIaWgIEAgzzq7ZXPqThx6papKtzw7V0SS5sgCkDaTFNNzomQ0+tvNFaAmeUMPVHX+EoShOkbkgE0mxVDnOOUzXagip4QWDdOsXy001bagCViOt491V6KrkmqMHkkFta81Gnopp2yARPOtBit0Zp8nnhXmzkvwi7LCkFoqIlRE+FJVTO5s2kck7Q22LufEcMkjPki8ppa0kmNXfUVc52rbkpLLweHn+pa8cuGi6kCNjua5p2SBhKH32aN5wzmF0nC3bdNuCNMRSzO2Z0xBWZvLi855rmmM3DS7olIATNPvZ5oa5omRuBsgg3Rt+60lvlwp+qp4ooiXclUhZK+RKcsFsukrjurNbg4kZbyT5YuEH+3z6Jtmm5a06dtR4VQo2PLtXREr1PFwtHVU2Q1WwYnbV/NPGhN0Exl+iyuvc/jHUpzPd8yt1IREjiaNWGJ7SDJyVu3Mk0lx5LXbuNBuSRwrWGPibFkclFI2QyYCRMONquAT8M0iXaUPe4xpptDWNkbxVU4rcMpa5bjYUsxNkc/ZONdPCyE5Wfo+NuVErgKnaaju3GDcN5LLbq52rbkmHpFxBjoihMFRG0VXs8EvE1HkqVvY90ocOQU9a/ww+QfaiMvx/VazJ/xrf2j+FWW/8ABD/L/FUI/mvVZHWfMnzUQkdT61r1q+XCIn30Rl74PM1n16+OVpdk+THmqTJu4d+egdb7zfJZx2g+MfMpBiY95e8a0Lsv8P0VOD4DEDh36yvD+1QdqPeTx2W953l/0n2FfxaflpIm+XPmqvase0fJbM5/qN+dG+zPxPVJNEff9FM3Xxo+YU73v5Upjs3zLPMfym2IfCn5hWaR++U6X/5f1VJmT+FPgKhtXzAWTN+ZHmVEXPweVa7F8t6InF8RMLD9D9v4rL635g+a1GL5AftSfAcEffJ6IHvPAVNVVcUI9tZ9NXtpuZWvGsEet1Q4OPOu6Wpjn9xcRVjJuS3WiHy3AUdPZR2Ls+6ZvEwMqtKYA/JG6ofRrhTdwu7Yu0JFsWgty5OlK7ZSFeyWh1Q2KipSSn+b9tU5oXQO0u2wiEWHj2VV4rhy2G8QuUWbAfZeaYZbU2l1DFulPVfCFCFrXCeuqeNQPq3OBDiThXW0LjpIx7QJHp080mxfLC71uwebbt7S5fadU8glFs2oNuhDTqWzEKWklWwgxNRyyMa3LiB5qm+UQ7k49cLZiuXm2cHuSWPbpXban1KDi1EqUFhHVHRoHIDczuTtVekq4pwdHRQRVzajJzySnK9lOEXywkdIHrYJXA1JBKtQSriARRiC2md7Wkc8/wCF9KYy0lwzhElZscNtX2bdl564feS866yl8p6MpDVuAoEJC0kq7TFc1NKaaQxnopIXNc0aU/Vbu29peut2bFs/60yOhWhu4S2lbIWtCStJABUdWkfDMcqqSVZa3cnARCnoHzOAb1BP9tlI+kLBgLu36JlLLj9ow860hOhCHlhQWlLf8g6oOnlNcySta3UVTlcIsl3RD3mTLgNayZgcKFR3SEv0hD/xdrnYOVPWTDmqEyDTHSW91Ydhsp5nx6cuWzE7NxI1KJPjVuqtDqVmoclxTzRuOlqbtPgWo3/kH2pVe0mf1T5LI0W1oz/SFU212n1Ebj9P8UPawir9VlNW0mqPmo1t0aK1i1PHdwiLmHWt+APAIMkcaQ7v7U5IWiWWRopME8in+TLtMPbj4v6UGr2EFvks9v3tS5HiUXktLbuKOpWlK09E+YUAobNKgwabrXI6Om2OD7P8rmii/KbkdEL6O229N/caEPPMNNFtC0haQFr0uulB+LQADvsJqz2jfmTYZwEwWb4ojLi0Hng49M/VVmW3C7fWr7tq02V210Q4kICHy2E6V9ABCSnURqjrT3Uusbqjy5o/36Lu8tYJS1rtQHjvj6ZKBz44h6wauVpQl1Nz0SVJSEdIgtlSgQnY6VJG/lVuwSEvDngDfwwlmlzJCXuABz0GMrml46NaN+YpuvMgNPhE7V7E7XHxCZYndJCE7iZFZ7FGS8pyvsjTCGg75VFmS9R6rAUJITG/hVa2McKjcLLI2OdVcvFRz7w6PjyrV4pW9159ETjYeIjrG5SGNyPhPPurNatpdOceK0iKdgt43Hup5kXMzLTRQuEkbz20MulBLI/U3dZTcaaUy6wMgpPnTMSX1gJ+FJ40RtFIabDnKzQUj2AuctVvi7Ya5T2VprLlBwdWVw+keZEsZxxwakBagytaVrbB6qiidJUOcSf6dgpOuM3eHFyYLe4U72k9FVPZ7ebAW08sO6AgKB30p+FJ/wDIDvmgccUvEySmOrrqXgaWtBzv6nqtGWc2rNwp26cU6tWxWs6iByA7B3Dao7pSvmZskK6QvkALUbnfOQcbUw0rqKgqHI6fh+k1BaqGSLd3L/pVrfSyA6nbDwSrKub3bVKktOqa1RqiIMTHEd5rRqSopJYg2YDLVcljmacxlabjPt8l5bjVy4hTkayCIXACUkpiJAAExO1C7jURyYZGMAclcpmObu85TfCc/PMtKLby0rWdS99RUr/yJVMnvpZMczX+ydim41tFJCDI0ZAwB/8AiQ4fmFSrs3DyitSj1lKJUo8hJPdA8q7qqd0kOkHdKNzzO06Rj6Kxx/OTYahsyoigdJa5DJl3JLkFFI9+CMBQeHYmEqJVzNaTZq1lOOG5GJ6UubgL7G8UCxpTwqe63FsjeGxfUlKWHUUM1hqy1rnaJjupSdO0P0pn/D5e7cYnbnhMbTL762S5qhIEgGdxVd1ZG2UMxkpZnqoo5MEbpUi0WR3U00VHNKwlpwFOZWgrPD8OW5MGBQSrlELsO5o9Q2+SoYXA4COwfBHXVKCTpA2J5VSqKqOMAndA6+RsBw/ovrNVzaXOphwtutyNaexQg7HiINGLdC6rA09VFHUtMYeEc5mjE3bhtZunOlaBCFghJSlUax1QJB0pkGeFe3CA0hw5FaCndVu0sWwYniRvUui5cVc6YS5O6UkEFISeqE7nYCN+2hZq2hmsr64wdzcQ45WOc1Xri2zdXC3zBCdRgJ4TpSNhMDcDeBUtvn7yfZCDw1rZc7Ywpy4tFCJ3J2o9W0ckUQe8q3TO4jtLeaIuMKUhIUTJJAjsml1tQ1ziAjdbbX08Qe4pneZccQx0ilb/APj2DxqCCsbJNoaErd7ZxtASZVorTNNkNDK+EuzsrImbqwt1rhKloK5jaQO2lyaoDH6UxQ2uR9OZScDm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1610" y="1809728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 descr="http://upload.wikimedia.org/wikipedia/commons/2/2b/Pixel-examp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9536" y="1759238"/>
            <a:ext cx="3543300" cy="1666875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7981951" y="5539528"/>
            <a:ext cx="2463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http://en.wikipedia.org/</a:t>
            </a:r>
          </a:p>
        </p:txBody>
      </p:sp>
      <p:pic>
        <p:nvPicPr>
          <p:cNvPr id="11273" name="Picture 9" descr="http://upload.wikimedia.org/wikipedia/commons/c/c7/PrinterDot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19536" y="3861049"/>
            <a:ext cx="2286000" cy="228600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279576" y="6165304"/>
            <a:ext cx="140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Inkjet Printer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359696" y="3140968"/>
            <a:ext cx="8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285692" y="4213157"/>
            <a:ext cx="21859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is constructed:</a:t>
            </a:r>
          </a:p>
          <a:p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per pixel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line by line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in groups of lines</a:t>
            </a:r>
          </a:p>
          <a:p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030F52A-A330-9944-8E90-DB2E08840BA9}"/>
              </a:ext>
            </a:extLst>
          </p:cNvPr>
          <p:cNvSpPr txBox="1">
            <a:spLocks/>
          </p:cNvSpPr>
          <p:nvPr/>
        </p:nvSpPr>
        <p:spPr>
          <a:xfrm>
            <a:off x="-2206625" y="160338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Pixel images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147318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539-9197-43D1-9AEB-DCAD8CF92AF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3314" name="AutoShape 2" descr="data:image/jpeg;base64,/9j/4AAQSkZJRgABAQAAAQABAAD/2wCEAAkGBwgHBhUIBxIKERUXDSIaGRYXGRsdHRkWHyEiIiAcISAuIiwsHR4xIh8eIT0tKDUrOjouIyQzRD8tQCguLi8BCgoKBQUFDgUFDisZExkrKysrKysrKysrKysrKysrKysrKysrKysrKysrKysrKysrKysrKysrKysrKysrKysrK//AABEIAOEA4QMBIgACEQEDEQH/xAAbAAEAAgMBAQAAAAAAAAAAAAAABgcCBQgDBP/EAE4QAAEDAgMEAwoJCQYGAwAAAAEAAgMEEQUGEgcTITEUF0EVFiIjUVNUkpPRGDJhZXGk0tPjCCQzNlKBoaOzQlV1kZSyNWJzdLHBN0OD/8QAFAEBAAAAAAAAAAAAAAAAAAAAAP/EABQRAQAAAAAAAAAAAAAAAAAAAAD/2gAMAwEAAhEDEQA/ALxREQEREBERAREQEREBERAREQEREBERAREQEREBERAREQEREBERAREQEREBERAREQEREBERAREQEREBERAREQEREBERAREQEREBERARcX98ON+l4h7V/vTvhxv0vEPav96DtBFxf3w436XiHtX+9fTheZ8VpsTiqKqpxFzGztc5u8ebtBBIsXWPDyoOx0VVdfWVfMYz6kX3qdfWVfMYz6kX3qC1UVVdfWVfMYz6kX3q1+YNt+XsQwGooqKLGGSSUj2McWxgNe5pDTcSXFiQbhBcqLi/vhxv0vEPav8AenfDjfpeIe1f70HaCLi/vhxv0vEPav8Aetjl2fMeYcajwmirKtr5XWaXzSBoNieJFz2eRBfG0fal3kY4zDOidI1Uok1b3Ra7nNtbQ79m979qivwhPm36z+EvowvEWZCi7085bysq6l+uKVnjWNjktG1pc8tcLPY4kAEWN+JJC+LL9NBsY19+bI6npdt10cCTTur69WvRa+9ba1+R5cLh6/CE+bfrP4SfCE+bfrP4S86DCBszxmXOGZWwT01SXRxxwjW9rpHCVpc1wa0ANY4GxPEjnzR2EDDsw9atQ2A4eRvNwB47TKzdNGiwZfW8E+HyueJ4IPT4Qnzb9Z/CT4Qnzb9Z/CXniWEDNmLRbSMJbBHRU4bJJC8aZXNp3F0gDACwkgEC7hftsmYMIG2NseIZObBTMpy6N4qBuy5zrOBAYHgi3lsg9PhCfNv1n8JPhCfNv1n8JZY7LRbY6IYfk+NtM+nlEjzUNawFrgWgAs1km/lslTLRZtwLq4wmNsdbTxNjkmka0ROdTlrJC14u8gkG12i452QY/CE+bfrP4SfCE+bfrP4Syo5aLD8EOyqpja7EDE+MThrTDqkvK06z4dg1wB8DnfnzTL8tFs0pjk7MsbZ6mpl3kckLWvja2UCJoc52lwIcxxNgeBHPkgm2zLaF3+dI/NujbnR/9mvVr1/8jbW0fLzU5XKGbcp5i2c7vpFTG3pGq3R5JB+j0/G8Fv7fDn2q9Nn20jCM21QwnD48QbJHSa3OkawNIaWtNiHk3u4dnlQTtERAREQEREHDiLqDqYyV5mp9q/3p1MZK8zU+1f70HL6LqDqYyV5mp9q/3rxrNjWTo6R74YaouEZIG9eeNuHC/FBzKi3vebmr+7sZ/wBPL9lO83NX93Yz/p5fsoNEi3vebmr+7sZ/08v2VsMu5Gx6pzBTwYnQYu2F1WxshMMrQIy4BxLtPgi1+PYgiSLpHE9mezPCXhmKvipy4XaJarQSB5LuF0wzZnszxZ5ZhT4qgtF3CKq1kA+WzjZBzcttlVmLyZgiZlzV0kv8XYtB1WPa7hyvzXRXUxkrzNT7V/vVO5jopcnbWHUuUIpHuhewxR2dISXRNceHN3xnFBPcJqKSiZ0XamIjijpPzYvYJHbo2EVnsBa3xok5kEHjyIXlhkzsM1deIjdqt0TetbLyvvrbsO084vjWvwtyK9cJZQ5nZ3Y2iiKlxGOTTTxPcYHOjbZ0ZETiC+8jni4HEi3YvLDJGZ01db7I6Lc26NvdVLr133ttRGu2mPlyuPKgyhfiFBiT6jalpOFkkUwkDJG70m8Vms1PB3Qk4uHyHiQj34hHivdDEtPe3YEAhhj3RbaLxQ8ZbfFnDTw58gkNXU5lxJ+DbRo202HREup5pA6Br5GnTGBKSA8mNz3WHO1+xH1dTUYr3qYhG1uAgBoqiHNj3bW64z0i+mxlDW3vxvbtQK1+IVFZHXZO0jAQAakNDGs3TXHpF43WkI0XuGjj2XTFH4hiUbJNiWlsAJFRugyIb3hpuJNJJ09oStq6nCKyPLeVo2zYNIA2eoaHSMZHI4icmcHSwNbckk+DzTFKupybGyn2SRtrYZCXTGIOqg2QWABc0nSbdhQZ4jUUmJ0mnYkImztkHSN0wReKsdNzIGg+F5LlJKikqcNNFk4RDHmxjpBawMfvQQKm8jgI3eHqvYkHmLr4syYnl7ZvRNq9nE+HSyzS6JRvhN4ABINg7wePaoZgE+eqDML81YXQV75J9T9XRpXMcJTqJbYcjzHHkgsClqKRtAcPxMRd8m7dYlgMm9NzF40Dd/odH9q1uB43CYTUUlEzou1MRHFHSfmxewSO3RsIrPYC1vjRJzIIPHkQlKyhqaA5rrxEzHhG5wpi4tk3jbtjHRr6uMQabW4g37UwllDmdndjaKIqXEY5NNPE9xgc6NtnRkROIL7yOeLgcSLdiDywyZ+GauvERu1W6JvWtm5X31t2HaecXxrX4W5FanYO6mftNq3UNt2aOUssCBo30enh2cLLbYZIzOmrrfZHRbm3Rt7qpdeu+9tqI120x8uVx5Vqdg8dPDtNq4qMgxto5Qwg3BYJo7G/bwtxQdBoohnnNfc7B5oMuS0c9e0tDKZpEkpOpuoboHUbM1O5cAL9ir7B8+bSXYvC3GqOWGn6Q3fSPpZGNZDqGt7nngwBtySeAAugvBF8eG4rhuLRmTCp6SoaDYmJ7XgHyEgmxX2ICIiChPhAV/oNN7R32U+EBX+g03tHfZVLoguj4QFf6DTe0d9lfThe3aur8TiozRU7d5O1l94421EC/wAX5VRyIO40XDiIO41r8wYg7CcBqMSY0OMNI+QNPAEsaXW/guLEQX3h1BT7b6Tuliu9pDTyGNrYiHag4BxJJCYjQU+xCk7pYVvas1Egjc2UhukNBcCCAojsq2k4fknCpaOthqpTJPrBYW2A0gW4n5FcW1DJM+d8Mio4Jo4d3PrJc0uvwItzHlQSTL+IOxbAafEntDTNSMkLRxAL2h1v4rnraHjb8ubb5cXjY2QxPjIaTYHxDBz/AHrdfB/r/Tqb2bvtKGxwt2abTWsrSagU0jS4sFtWuMHgCf8Ant+5BYuE0FPtVZ37V+9ppKWTdtiYQ5rhFaUEki/EyEcOwLywww7c9XdZslH0O2ndODte+ve928LbocvKVlNhzNqmJMzvhz3U7KUiMxSNu55iO9JBBsARIB+5Y4mIduenuS6Sj6HfVvWh2vfWtax4W3R5+UIMocRZtUxJ+SMRY6nZSkyCWN13PMR3QBBFgCJCf3I/EWYlivVBIxzYABH0kO8ZaJu+B02tclgb+9Z4tX0+1VneTQb2mkpZN46V4DmuEV4iAAb8TIDx7AlVX0+J0A2QN3rZxG2PpJAMd4rTE6b34hlvpKDCtxFmTayPZfTMdLDUgRmdzrPaKlxY4gAWJF7hMUxFmxCNmG4Wx1Y2pJkJldpLS2zbCw4hZx19Pk3DRsvqt7LNUxmNs7QAxpqSWNJaTfgTcph1fT7EKTubiu9qzUSGRrogG6Q0BpBBKCI7Vdm2H5JwqKsopqqUyT6CHhtgNJPYPkV9ZE/Uih/wuH+m1c6bQ9mlRkjDo6yeoimEk2izWFtuBN+Z8i6LyJ+pFD/hcP8ATagiWcsoUeEY3PtFZJO+aGPeCE2DCWRhlr2vxAv9K0GE0FPtVZ37V29ppKWTdtiYQ5rhFaUEki/EyEcOwK6FWW03ZfU52x5mJQVMMIbSCPS5hcSQ57r8x+1/BBH8MMO3PV3WbJR9Dtp3Tg7Xvr3vdvC26HLylV3lXMz9nebqialjbPYPgAc7TwEgOrgOfgfxU2+D/X+nU3s3faUu2ZbL6nJOPPxKephmDqQx6WsLSCXMdfmf2f4oPTJuUKPFsbg2ivknZNNHvDCLFgL4yy17X4A3+lS3Pf6kV3+Fzf03LeLR57/Uiu/wub+m5BXn5Nv6t1P/AHo/2BW+qg/Jt/Vup/70f7ArfQEREHM/UfnD5v8AaH7KdR+cPm/2h+yry6wsn+n4f64TrCyf6fh/rhBRvUfnD5v9ofsrCfYpm6CF0r+59mtJPjDyHH9lXr1hZP8AT8P9cJ38ZQrfzRtbQP1+DpD+J1cLD/NByEi6q6osiehfzp/vE6osiehfzp/vEHKq+rC6GbFMTiw+m065Z2xtvwGpxDRc9guV1B1RZE9C/nT/AHiyi2bZFwOQYu2mbEYDvd4ZpiGbvwtRu8iwtfigp7qPzh83+0P2Vve8Laz/AHjU/wCsmVq9YWT/AE/D/XCdYWT/AE/D/XCCN0G1PLmBUMeD45PUuqYIhDOdD33mjGl51W8LwgePbzVVYxmXL2J7YTj1UBLRukYXB8eq4ELWm7COPhD/ANqx6/D9jmIV0lbWSYe6SSUve7pEwu9xuTYPsOJPJVjVUWTm7VxSQmn7m7xvHeP0ad0C7w9Wr49+3nwQTuakqcy4kzGdnMjabDoiG1EMZdA18jTqkJiAAeTG5jbnna3YscTjZnTT1QPjotzfpO61UuvXbdX0ga7aZOfK58qymZiFBiTKfZbpOFkg1JjLJG70m0t3P1PB3Qj4NPyjiSscThdhmnqOMbtV+l7pzZeVtzfeF2nnL8W1+N+QQeuLPoczs7j7OjFS4jHJqqJWNMDnRtu2QGVoBfeRzDYniRfsSqfQ1NAMqUBiZjwja01IaWybxtnSHpNtXGIOF78QbdqYtT0lEzpWywxHFHSfnIY8SO3RuZbseS1vjRHyAIPDkSlVT0jaAYhhhi75N224DwZN6bCXxRO7/Q6/7NrcRxsUCN9DhOGjLeaTFLjMkZbBUOaZHtkkJEBE5BczS4gg38G10w59Dk6l6NtcMVZLJIXQulaarTGAA4BzgS3jxskdPSVOGitziYhjzYz0cOeGP3oJNNaNpEbvD02uCDyN0w6npMTpdW20xNnbIRT714i8UQNVhGWg+F5blBr9h00ubK2pgzS59exkbHMbVEzBjiXAlofextwuFekEMVNA2CnaxjGtDWtaAA1o4AAdgA4WVEfk0/8AFKz/AKDP/LlfaD48XxKmwfDJMRrS4RxxlziBcho+TtXxZVzPhea8PdX4M57mNmLCXNLfCABPA/I4Kstp0e0rEMbqcNwVk76F7GtDQyGxaWN1jURq+Nq7VIth2BYpl7KctJjMT4XnEHPDXW4tLIwDwJ7QR+5BYiIq7yNU59lzjUR5nEvRBG/c3ZEBq3jdHFoDj4GrmgmeYMaosvYQ/FcTLmxR21EAk+E4NHD6SF4YHjGFZuwPpdF42CTUwh7eDhycC08xzHFVNtMpNpWNYlU4TRRzy0L5BpaGQgFrdLh4Vg74wvzU82P4RX4JkeOhxWN8UgmeS02vYuuOSCvNuM0uU62mgys59Ax8b3PbSkwh7gWgFwZa5twuVfCoT8pb/ilH/wBB/wD5ar7QEREHDiIiAvegqn0NcyriDS6OUPAPIlpuL/JwXgiC1evrNXmMG9SX71OvrNXmMG9SX71VUiC1evrNXmMG9SX71fLi22vMmK4VLh1RDhIZLA6NxayS4a9paSPGHjY/Kq0RAREQFvMlYTR45mmDDMRe+OOSQhzmkAgWJ4EggcR2haNEF8TTVuz7EmZXyjG6qo6gh800jXSOY+Q7t4D2aWtAYxruINr3PAgLHE4Jtk+nq+bJX9Jvvt6DNo3VtFt3o033j/jXvYWtYqKbL9oXe/hhyz0be9Irf0u806N4GR/F0HVa1+Y8nDmpP/8AA/zj03/8N3ufaar735Lae2/APpxbDG5AZ31ZO3tXV1EmiWF/jGsZJeR5DGBrm2exrbkngbcSQUqsMbRUA2k0m9fihja80p4x632ieN0BvODHOdbVwIueHBeVTh3VPUOzxq6b0t5j3Ft1o3p3t9d36rbvTbSL3vwtZJ8O7mP649Wu7GydCtb9KBDbfXPLXqvo42twvdB6x4Y3M+GjPuN72HEYIy+Omb4LHPgJdEDG4F51EAEBwvfhZMOwxu1Wk6bn7e0MkEhZG2LxWpjgCSRIHk8eFxZeUuHd+jG7U9W46KzedEtr19GJfbe3bp1WtfSbfKjsO686cYnq7ndGeY9Nt9r1Brr3vHp8lrFB835PlLUYTiNW/FWS04dCwNMrSy5BN7XtdXqxzXsD2EEEXBHIhUm3EOvOnOGae53RniTVffa9Qc21rR6fLe5Uh2fZ33uYO8To9uhwuh6RvP0m4tHq0afB1WvbUbcuPNBNM4YrPgmV6jFKQRufFTl7Q8EtJHlsQbfvUc2WZ5nzXl99fjZoIXtqzGGsu0Foaw3s5xN7uKlGZsJ7vZfmwnXu97CWa7atN+21xf8AzCqH4Pfzl9W/FQSXaztGrsodG7hDDpt7vNevU62jRa2l4t8Y878lPKPFqOakZLJLSgujBI1DmR9Kp74Pfzl9W/FT4Pfzl9W/FQSKg2jYpV7Wu9NrcPNPvHAPaHayGxF48LXp5i3LkrOe5rGF7yAALknkAqryTsc71czxY303fbvV4G5031Mcz428NvjX5di+naDnfdZg7xOj36ZC2HpG8/R7+8erRp8LTe9tQvy4c0EV/KDpqjFsRpX4UyWoDYXhxiBeGkkWva9leyh+zbJHeNhstH0jpG8m133ei3AC1tTr8lMEBERB8vc2g8zTeo33J3NoPM03qN9yo7oG3Dy1PtaX7SdA24eWp9rS/aQXj3NoPM03qN9y8azCaOakfFHFSgujIB0jmR9CpToG3Dy1PtaX7S96Cl2yQV0c2JuqBC2VpkO8pj4sEF3AOueF+XFBpeoXNXn8G9eX7pOoXNXn8G9eX7pWr1u5E9N/kz/dp1u5E9N/kz/doKq6hc1efwb15fulscu7Esx4bmCnr6uXCHMiq2SPaHyElrXAkAGMAmw7VYnW7kT03+TP92vnxLahlnE8Okw/LtWXVcsLo6cCKVpNQ4ERi7mBo8Mt4uIHlQTfubQeZpvUb7k7m0Hmab1G+5Ud0Dbh5an2tL9pOgbcPLU+1pftIJjtzo6WHZ5K+GOFp38fENAPxgvq2L0VJNs0pXyxwOPjOJaCf00nyKtsZyztgxygNDirJpYyQS0y01iRxHJ6ywnLu2PBsPbh+GNniiZfSwS01hclx/teUkoMdu9Dr2jUtJh4jic+ijDSPBAeZZADwHDs4qM7Rsp5jyvuO+Spjqd5r0aZJH6dOnV8ZotfU3l5FdmRMq4hXUBrdo1PFNWMqfFySbtzmwgNLQC0kAB5efLxUwxrL2D49o7s09PPovp1i+nVa9vpsP8AJBRbtj2eMTomdIraCRhAc1r5pyBw4cDGQDY2UVjy3mOpzZ3idKaXgltjLJufBZvOVuVhw8Hnb6VPcQw7bIyvkbhpqBCJXCMCWm4R3Onm6/K3NY5AyTnem2lQ5hzNA613mSUyQk3MTmjg1xPMgcAg+KLYxnqGlNJDW4e2MggsE04aQeYtu7cUo9jGeqFhZQ1uHxAm5DJp2gny8I10GiDnqj2KZ2oSXUNZhsRI46Jp23+m0fFabM+zjNWTcOfmCrqqX44DnRSy7xxefKWNvx4m5XTy+PFcLocYozR4pHFNGSCWOFwSOSDnrK2RM9ZnwKPGaDEGNjk1WElROHDS4tNwGkc2ntWmzPhGbstZihwKvrpXSTNaWuZPMWgPeWC5IB5tPIHgrEzTge0jD8dkpcisfDQt07lkb6drRdoL7BzrjxheePlUaOR9pWLZmp8UzDC+UxysBe6WnuI2v1cg/jzcUGkz1gecMkbnutXSP32rTup5jbRpve4b+0OV+1Sen2V7Q54GzMxGns5oIvUVHIi/7CuzGsvYPj2juzT08+i+nWL6dVr2+mw/yVPYhh22RlfI3DTUCESuEYEtNwjudPN1+VuaCEw4Rm6bPHegyul3+ojVv5t3drC88bX5C3LmugMgZarMDy8ylx91PUTtkcTKCX8Cbt8JzQeCrPIGSc7020qHMOZoHWu8ySmSEm5ic0cGuJ5kDgFeyAiIgIiICIiAsJomzwuikvZzSD9B4LNEFedTGSvM1PtX+9OpjJXman2r/erDRBXnUxkrzNT7V/vX0YdskyjhuIR19JFUB8UzXtJkcbOaQRwvx4hTt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EREBERAREQ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5841" y="1904867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63552" y="2264907"/>
            <a:ext cx="2525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00000000000000000000</a:t>
            </a:r>
          </a:p>
          <a:p>
            <a:r>
              <a:rPr lang="en-US" dirty="0"/>
              <a:t>11100011100101010101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1" y="1904866"/>
            <a:ext cx="170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Black and White</a:t>
            </a:r>
            <a:endParaRPr lang="en-GB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7320137" y="2696954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800kb (~ 1024 * 768)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0" y="3387012"/>
            <a:ext cx="191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256 grades of grey</a:t>
            </a:r>
            <a:endParaRPr lang="en-GB" u="sng" dirty="0"/>
          </a:p>
        </p:txBody>
      </p:sp>
      <p:pic>
        <p:nvPicPr>
          <p:cNvPr id="13317" name="Picture 5" descr="http://fc07.deviantart.net/fs70/f/2012/100/b/b/pixel_horse_grayscale_by_agnethaart-d4vn55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872" y="3603036"/>
            <a:ext cx="1619250" cy="123825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305710" y="4035084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6.3 Mb (~ 8 * 800kb 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063553" y="3963076"/>
            <a:ext cx="2151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008 112 115 004 000</a:t>
            </a:r>
          </a:p>
          <a:p>
            <a:r>
              <a:rPr lang="en-US" dirty="0"/>
              <a:t>012 200 256 000 000</a:t>
            </a:r>
          </a:p>
          <a:p>
            <a:r>
              <a:rPr lang="en-US" dirty="0"/>
              <a:t>…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524001" y="5048943"/>
            <a:ext cx="13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16M </a:t>
            </a:r>
            <a:r>
              <a:rPr lang="en-US" u="sng" dirty="0" err="1"/>
              <a:t>colours</a:t>
            </a:r>
            <a:endParaRPr lang="en-GB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7320137" y="5480991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19Mb  (~3 * 6.3Mb)</a:t>
            </a:r>
            <a:endParaRPr lang="en-GB" dirty="0"/>
          </a:p>
        </p:txBody>
      </p:sp>
      <p:pic>
        <p:nvPicPr>
          <p:cNvPr id="13319" name="Picture 7" descr="https://encrypted-tbn1.gstatic.com/images?q=tbn:ANd9GcRVG88OTHucSzLU6GQg6fN2ZaRdGSe6BNHSmbmNtGOLukzfxhRx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1865" y="4976936"/>
            <a:ext cx="1855093" cy="1855093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1415480" y="5480991"/>
            <a:ext cx="2232248" cy="923330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008 112 115 004 000</a:t>
            </a:r>
          </a:p>
          <a:p>
            <a:r>
              <a:rPr lang="en-US" dirty="0">
                <a:solidFill>
                  <a:srgbClr val="FF0000"/>
                </a:solidFill>
              </a:rPr>
              <a:t>012 200 256 000 000</a:t>
            </a:r>
          </a:p>
          <a:p>
            <a:r>
              <a:rPr lang="en-US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19536" y="5625007"/>
            <a:ext cx="2232248" cy="923330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008 112 115 004 000</a:t>
            </a:r>
          </a:p>
          <a:p>
            <a:r>
              <a:rPr lang="en-US" dirty="0">
                <a:solidFill>
                  <a:schemeClr val="accent3"/>
                </a:solidFill>
              </a:rPr>
              <a:t>012 200 256 000 000</a:t>
            </a:r>
          </a:p>
          <a:p>
            <a:r>
              <a:rPr lang="en-US" dirty="0">
                <a:solidFill>
                  <a:schemeClr val="accent3"/>
                </a:solidFill>
              </a:rPr>
              <a:t>…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11624" y="5552999"/>
            <a:ext cx="2232248" cy="923330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008 112 115 004 000</a:t>
            </a:r>
          </a:p>
          <a:p>
            <a:r>
              <a:rPr lang="en-US" dirty="0">
                <a:solidFill>
                  <a:schemeClr val="tx2"/>
                </a:solidFill>
              </a:rPr>
              <a:t>012 200 256 000 000</a:t>
            </a:r>
          </a:p>
          <a:p>
            <a:r>
              <a:rPr lang="en-US" dirty="0">
                <a:solidFill>
                  <a:schemeClr val="tx2"/>
                </a:solidFill>
              </a:rPr>
              <a:t>…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20136" y="3603036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bits per pixel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320136" y="2264906"/>
            <a:ext cx="146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 per pixel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320136" y="5120951"/>
            <a:ext cx="16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 bits per pixel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D6A7C65-08C1-0E47-A664-C6A06983418A}"/>
              </a:ext>
            </a:extLst>
          </p:cNvPr>
          <p:cNvSpPr txBox="1">
            <a:spLocks/>
          </p:cNvSpPr>
          <p:nvPr/>
        </p:nvSpPr>
        <p:spPr>
          <a:xfrm>
            <a:off x="-1697222" y="68603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Matrix to images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255025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E55B-D62E-4BEC-A936-7CAD34194900}" type="datetime1">
              <a:rPr lang="en-GB" smtClean="0"/>
              <a:pPr/>
              <a:t>19/12/2021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539-9197-43D1-9AEB-DCAD8CF92AFA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9536" y="3786810"/>
            <a:ext cx="1296144" cy="833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AutoShape 4" descr="data:image/jpeg;base64,/9j/4AAQSkZJRgABAQAAAQABAAD/2wCEAAkGBxMQEBQSEhQVFRQVEBYQFRUUFRQVFRQUFBQWGBQUFBQYHCggGBolHBQUITEiJSorLi4uFx8zODMsNygtLisBCgoKDQwOFBANFDgkHRw3MCw3LCwsLCs3Lis3KysrKzcrKywrLCsrKywrLiwuLCssKyssLisrNy4rLCssLCwrK//AABEIALcBEwMBIgACEQEDEQH/xAAcAAEAAQUBAQAAAAAAAAAAAAAABwEDBAUGAgj/xABGEAABAwICBQgHBgIJBQEAAAABAAIDBBEFBhIhMUFxEzJRYXKBkbEHIkJSocHRFENigpKyM8IjRFODk6LS8PEWNGPD4RX/xAAVAQEBAAAAAAAAAAAAAAAAAAAAAf/EABYRAQEBAAAAAAAAAAAAAAAAAAABEf/aAAwDAQACEQMRAD8AnFERAREQEREBERAREQEREBERAREQEREBERAREQEREBERAREQEREBERAREQEREBERAREQEREFmqq44m6Uj2sbs0nuDR4laKszvRR/e6Z/8bXP+IFviuH9LGWMRqpxNEwVMEbLsi02tMbvatGR6zjYetc9AA3xbi1eaYgckWnY5sn9G9rgNYLQ69uvUgm+p9JjL2ip5D+KRwjHw0itZiPpBqrXjFONdrDlHnjrsLKGIs0dLHflllH86yRm1ttko/vCf3NKCQajOWJP+/0R0MjjHx0brWz4xXP51TMfzkeS5FubB77/AMxYf/Urjc2npYeLW/IhBvzUVP8AbS/4j/qvTa2rGyom/wAV/wBVoW5ud7kZ4Bw/mKutzcPah8Hn5hBv2Y5Xt2VU36yfNX2ZwxNmyqf+ZsTv3MK59maYTtjcOBafOyvsxynd7w4hnycg6KP0jYmza+N/aiaP22WbD6WaxvPhhdw02/Mrm46qB24nrDJPMAheX/ZvfAPW4N+DmhB2sHpit/EpP0S/ItW3o/S1Rv1PZNHxa1w/yuv8FGH2KJ3NeDwcx3zXiXBm7neLSPK6CdcMzhRVFhHUMufZedB3g61+5bwFfMcmGyM1tcP1W+Bsttl7O9TSEAPOj7pN2/pOodyD6HRcbl7P8FQAJPUd0jW3w2j4rr4pQ8BzSCDsINwg9oiICIiAiIgIiICIiAiIgIiICIiAiIgLDrsKgn/jQxybvXY13mFmIg5Wr9H+Gvvehpz2Yww+LbLQ1Xotwkn/ALUsP4Zpx4AvIUkLy9gcLEAjr1oImqPRHhruby7OEt/3ArVz+halPMqp29psb/kFLlThIPMcWnoOtv1C0ldFLDre06PvNu5vfbWO8IIuk9CZHMrmnqfTW+IeVgz+hqrHMqKd3dIz5KUBiO++pVGJdaCHZfRJibdnIv7M1v3ALAk9HeLs/qrz2ZIX+Tip0bifWrrcT60HzxUZWxOPW6kqBwhJ+ICx+VxCHaKlnaZIB4EWX0qzE+tXW4l1oPmH/qao2P5N/bijv+0K5HmQjbDD+TSj/aV9Mvmifz2Md2mNd5hYc2B0EnPo6U/3MY8gg+eos0AfdPHZnk8nXV12YIn84yjtNiePEAFTnLkbCn7aOIdnSb+0rAl9FOEv2RSM7Ez/AOa6CGqXFdF145W7dhBZ8DcKQMt52lhsXEtHvCzmHtD56l6zH6HGhmlQSlxGsxVBab9iRrRY9RHeoykhqaGVzHtfG8HXHIN3DYR1jxQfTeBZyhqAA8hjjsN7sdwO7vXTAr5ZwnG43kDSMMnVzHHrGzyPWpCy/neopLNlHKR9IuQB09LfiEEyotVgeYIKxgdE8E2uW3Fx9VtEFUREBERAREQEREBERAREQEREBERAREQEREGpxHLsExLtHQefbjOiT2hsd3grl8RyrUR3MZEzeqzJAOyTou4gjgu+RBDNZiLIX8nK8Rv9yU8m7ua+xKMxBp5r2ng5p+a6H0o5npmU7oTFFUPtq5RrXsYekX2ngvnusqBKQXNaCBYaLQywGwerZBNAq3KoxAhQjFLonU6RvZe4WWZFikrdlRP3yaXmgmVuKHpV1uLnpUQMzBUD79x7TGH5LIZmepHtxHtRkftcgl1mM9ayI8a61EUWa597YXdlz2+YKyY83P3w37MjT5gIJdjxrrWNjMdPWx8nURtePZJ1PYeljxraVGjM4gbYZvyhjvJyy485Q7+Ub2o3/K6K1eZ/R9JDeSmPLx7dGwErR0Ee3bpGvqXPYVj0tMdE3ewGxY462222KkGHOFOfvmjjdvmsLF4aGuueVibL77HsuT+Jt/W80RbwnFGSf0tNIY5BrIGog9bd/EKRsv8ApDcy0da3VsE7BcfnaNnFQJi2FTUbg7S1X9WWM3B6LkbD1H4rfYDnAGzKiw3CQDV+cbuKD6gpKpkrA+NwexwuHNNwe9XlDuS637PVRuY8iKRwa9jT/Ru0tQdbYLEg3CmJAREQEREBERAREQEREBERAREQEREBEWLX17IW6TzwG88AgvzShgLnEADWSVwebc3Wa5sZ0Wb3bC76BY2Z8x3aXyENYNYbewHHrUO5izE6ocQ24Z8T9AguY/iAnOp7T1XsR46lzb6Z24X4WPkrTTe7u4Ky5BfNO4bWnwKt2XkSuGwkcCVdFY/3ieOvzQeEV1tc4G9mn8rfoqvrA43LGnhceRQWbqumVc5eP3CODvqFXSiPvj9JQeBKV6FQ7pKvRxxEc8g7rtHyK8/ZhukZ4keYQeGVLhvSSQOFi0HuF/FXPsR3Fh4Pb8yq/YX+6Tw1+SCw9se5tumxOtVbBH7p/UVc+zOG0EcQQtjS4O82Jtr6wT4BBnZUqJGvbFA17tJws1zrtHTu1dN19QYbUGSJjztLRfiNR+IKhDD6dmGU/KEDl5BZgO0ceG09wUuZHj0cOp7kkui5Qk7S6Ql7r97ig3qIiAiIgIiICIiAiIgIiICIiAioStFi2NWu2I8X/wCn6oMvFcXbD6os5/RuHWfoo7zVmRkIMkr7uOwbTfcAFrM15wZSAhp05SNQv8XHcFE+JYjJUSGSV2k4+A6gNyDNx3HZKt13GzBzWDYOPSVp5nbunyVbrxG3TcAN5sOG5Bc5IkXANtisOYb/AFXQOjDWho3CywZ2oNSVS6zJGKw5qC0i9FqpZBQohCIKtVXFebpZBUOK9xB1xa9ybAdJVuy6zLmDkASPHrHWAdw+qBQYS6w0tZ4rssDw1kLDUS6mMBcL7yN9t/V0lVwjC9N2vmjafkOtabOuYA48jH/DYbatjnjf2R9epBjYniTqmZz3bBqa33W7m8d5619G4JBydNCz3YWN8GhfM+XqczPaway91u7eT3XX1DA4FoI2W1cEFxERAREQEREBERAREQEREBeJpQwFzjYBWqurbGLnbuG8rlsbxhrWmSVwa1ovrNgAgv4tixk1C7WfE8epRVnXPYaTDTG7tjn7mnq6StJnLPT6omKElkWwnY5/0C4pB7lmc9xc4kuJuSTck9ZXi6oqhBR51cVssGp9rzu1DitfC3SN+4LooY9Bob0D470FuZYcjVmSLGeEGHI1WHNWY8K04IMUtXghZDgrTggtEKll7K82QebL0GqoattgWEmof+Butx/lHWgyctYNyhEjx6oPqj3j08F3dDRlxDR/vrVKOksA1o1DUAPJbesqG0UBebF7vVa33nbhwG0lBrc0YoKaL7PEbPc273b2sO0394+XcuHx3DAynglaSXSOA0QD7TXFo4jRGrrVnHJJZXEAOe97tJ5aLkk+QUk5by+5zI3Ta3Boa0bmgC1mj5oMX0bZce20kgs4jUPdHRxU3UbbMaOoLS4LhwaBqW/AQVREQEREBERAREQEREBY1dVCNt951AdJWSuf021VRIAQeQfyJbfW11gSSN1wRbqsgw6mRzrm93dai7OGWMUrHkl0JjB9WNsrm26CQ5oBKmSbCRuNuOtYM+GPHQUHzxUZIr2badx7DmO8itXU4PUR8+CVvGN9vECy+ip6V42tPh9FhSRO6HeBQfOjtW3Vx1Kh89Sn+opNLnNv2m381qarAKd2t0EZPToAHxCCKsJg16W5uzitk9y7g5apgLNj0R+Fzh81iT5UiOxzx3g/JBxT3rHe9dZPk0+zN+pn0ctfNk6cc18bu8j5IOec5WnFbefK9W37vS7Lm/Mha+fCKlvOhkH5SfJBhOcrTnL1NG5vOa5vEEeasaV0Hu6BeVepoXSOaxgJc46IA3koMnDKB08gjZv1k7mjeSpLwzDGwsDGjUN/Sd5KrlvAG0sQGovdYvd0noHUF0dJSXNzs3atqC1SQNiYZZDYBukSfZaN/FcHj2KunkLzcezGz3W/6jtPcNy2+ccaD3GJh/o2H1j772nZwafjwWsyxhhnkEjhqB9X6oN1lTA7N03D1naz9FJ+HUly0AWs0D6la7CcPsALcAutoqfQHXvQZEEYaAFeXkBekBERAREQEREBERAREQFGvpDozR1TMQh0ml4EUug5zLubzSS3pGrXcersUlLXZgwttXTSQO9tuo+64a2u8bII8pPSQ8WvZw6JWa/8SLV/kW4pvSLTu/iRvb1xlsrfC4f/AJVEFUx0MjopBZ7HFjh0EbV5FQEE5wZpoZhZlTGHEc2Q8k7wfZZcbNH2vA6vFQFUSB4s7XuvvCvYNBUctHFDK+PTfoAte5o2E7AepBPok/F8VQv6SDxAKjORmK07nj7QJGxxmRxliYRYC5F7F2zfdXKPMGIcnG91NE8SMbI0NkdE4hwuNRcRfWgkR8cbtrIzxY36KxJhsDtsTO67fIriIM6uLnsfSVDXRkNk5NzZQwkaQB9Qbte1ZLc804tpuljvufCf5XFB0c2XYHbNNvAgjwIWBNlb3JAepwI+IurNPnakd/WGfmErfNi2EGaaV+yogPCaO/gSEGmqMAmZ7N+tpBWA6mI2gjiCF2zMQieLiWO3TyjLeN1mQvjI1PYeDmn5oI7dBfaL8VizYNA/nwxO4sb9FKopmnc09wKr/wDms3xt/SPogh2TKFG77ho7Jc3yKvYPlWnppC+JjtIi2txdYb9G+xS+3C4v7Nn6QtXjkccTCXOYwW3ua0fFBybIOnw1X/8Ai1ObMZ5BnJMNpHt1kfdsOq/U47B3ncsHGM7U8TiyBwnk2AMuWA9JfsPALjcQqXyv1nSkkN3Hr1Dw1IKU0BqJQxvNG36KWcs4OI2jUtFkrL2g0EjXtJ61J2G0drE7Bs+qC/h9Loi52+S2bGrxG1XUFUREBERAREQEREBERAREQEKIgg30t4Xydc6YA6EzWuvu02tDXDjqB7yuFDegqec4YYKl9jrAFrbrnb8lw1VkZp2C3DUg4DQd0g/BZlPVua3RcwkdIt3XC6GbJbxzXH4LDlyzO3ZrQYoxg6JZy1QxrgWubykmiQdRBbpWIW4o831DA0NqGuDGhrBJHE7RaBYAEtvs61qJMLmbtZdY0lKRzoz4fRB01BmaWPl7sgl+0S8tIdFzHaWi1vquY/ULMG5ZNRj0Ur4DJTANh1hrJSS46TDclwG5pG/nLijCzot3kII+h7h3olmpHnx/DpnNMkErLH1rxQSA94ddcvnp1DI2MUjTpaRLjoGMAW2a9putD6+6TxC8PfJ+EorX/ZBvV+KFm4KkrHnd4WVpoc3cUGYH22EjvKusxCRux7v1P/1LWmY9apyyDfxZlnYLXae1pu83LW1A+0u0pLHqAAHwWM19wvcM9musgozQjJ0QAB0bz0XXT5MwN0r+UeNZ2dQWkwDDTUSNFvVBuesqbMuYOI2gAcUGwwjDgABbUNv0W+Y3cqRRBosFea1B6aFVEQVREQEREBERAREQEREBERAVHKqIMB9ICrL6ALaWSyDSvw0dCsuwlp3Lf6KpyaDmJsDZ0ELDmy4w/wDC7MtXnkx0DwQR9PlNp3BaypyU0+z4KUfs7depeHUrUEPVGSui48Vrp8nvGxx7/wDhTc+gH+wseXDB0BBBU2WZxsse4rAmwedvs+F1PMmEA7liyYIDuQQJJRyjaxyxpI3Dax36Sp5ly60+yPBYUuVmH2UEIsHV8FmUdBJKAwNOs7bKXG5TZfmrcYXl1jPZCDQ5Ky1yLBq12Ui0tMGC3ilJShuwLKQUDVVEQFVUVUBERAREQEREBERAREQEREBERAREQEREBERAVLIiBZCERB50FTk0RBQxBeDAFVEHn7MF7ZEAiILoCqiIPKIiCoVURAREQEREBERAREQf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728" y="3786810"/>
            <a:ext cx="1224136" cy="81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7" name="AutoShape 7" descr="data:image/jpeg;base64,/9j/4AAQSkZJRgABAQAAAQABAAD/2wCEAAkGBxQTEhUUExQUFRUXGBUZGBQWFyAVIBYcGBsYGBsYFhgaHCggHR4lHBoYIT0hJSkrLi4uGB8zODMsNyguLisBCgoKDg0OFxAQFywkHBwsLCwsLCwsLCwsLCwsLCwsLCwsLCwsLCwsLCwsLCwsNywsLCwsNywsLCwsNywsKzc3N//AABEIAOEA4QMBIgACEQEDEQH/xAAcAAEAAgMBAQEAAAAAAAAAAAAABQYBBAcCAwj/xAA7EAACAQMCBQIEAwYGAQUAAAABAhEAAwQSIQUTIjFBUWEGFCMyQnGBFSQzUpGhB2JyscHR8CVDkuHx/8QAFwEBAQEBAAAAAAAAAAAAAAAAAAECA//EABsRAQEBAAIDAAAAAAAAAAAAAAABEQJBEiEx/9oADAMBAAIRAxEAPwDt9KUoFKUoFKUoFKUoFKUoFKis34jxrVprzXk5avy2ZTrh5jT0+Zr7Lxmwbi2xet62TmBNQkr31D2jeg36VGL8QYpRbgyLOhm0K+sQW/lBnvXr9ppznTm2vpoGdNXUnnU28aYoJGlfHDykuor23V0bsymQfGxFfQXASQCCR3APb8/Sg9UoDSgUpSgUpSgUpSgUpSgUpSgUpSgUpSgUpSgUpSgUpSg8BjJEbQIM9zvtWCdwNo38wf0FeM24Aj6tUBTOgEtEfhjefyqpcTyMX9oYaul83VtFrTyQACr7ODuTAP6kTQaWQXOFmB8HHX6zDRrCrcnu8htn/Ig/lW0mJe+cslcSxoTFgPMlGKxomdxML2OxO9VI/s9sDIOjKRTkqSJVirw2kgkaYjVIMmY37VNYWDhLmtBytaYgmY0tb5SL0mNU6SNu2qa2r1gcIvnDRG4djhlydRtklRB0/UTrJ7yO8QvY9quT8ItG9cu8hC72tBcn7wdtDL2jbvHaqFasYJxML6+WtsX25cqCS2oSGgQAPBHqa6JbtKbl0C5c1Mq6lnZJBAKbQCYP9KlR6wcYWbVtLdoIs7oh2TVJJ37iT/evrbxUV7jqihnjUw2LwDE/7V5GJHL67nR7/ftH1Nt/XxvXzKqecouuCfuM/wAKV/BI223871kfe27QnREgahI6Np/XfbavvWvbtTyyHYhR6g8yQACxjf12jvUZfFvDs3HvZF3Qz6tbnUU1HZVhT00E3SsIwIBG4O4PrNZoFKUoFKUoFKUoFKUoFKUoFKUoFKUoFKUoFKUoIriHFEspee5ftgIQPtnlFgIDAGWJJnx3qLucUW7mYptZloI1tm5OmWuyGgg+O3aR9p71s/FSRjZBa1YYHTAuHSLnb7ztBB7b+BuK0LGDcGThFcSxyltb3VMmySGlUM7jcRsfuO4qxWLnDM44zol+w13nE6tCxo8qw0xM7/2mrVatnYsFLaQCwHf1j29qzZxkUEKqgEliAIliZJPvNfWmo+Axl0gaUgEGNIgH2HitLGe8L983LlrkgKUA2ZNty59Dvv7VJWyY3EflXyybQ0vCKxKkaTtr2MKx9P8AuoC3C4RrbIUO5P3Bl9VIMV9orX4aDyk1WxbbSJtruE9gR4rZoAr537QZSpAM/wAw1D9Qe9fSvF8sFOkBm8AnSD+sGgzG47R6VizeVxKkMJIkGdwYI/Q1G38vJGRoWyrWeWWF3VHWJhCPEmvPBcy69hWayiOXIZFcEAaoLAjue5igl6UpQKUpQKViaTQZpWJpNBmlY1UoM0pSgUpSgUpSgVrZeClxrbMCTbbWsGIMEbx32PatmvhkZIQoCGJcwNKkgGCeojsNu5oOcfHdvXjZf7veQpkW31s0qx0leYAfwwfHlhU58IYtvTgsbd/WuOwVm+1Qe8+JM7e0VUPif4itXrGYsZSs15IVmlAVlY/yqdJOk+YqV4N8R21u4Sj5s6cc9M9LdL/cn4ux6h2ha3nprHTK+JudcQftmfHft+dcs4x/iIuTjkcu9acXFIa3diBuZLaR6EaT39a0uIcaRs7IuqcnfGYFZgybS/qFiD+e/mp4pjrrZYATpPUYjbb3Mnt+VZfJjX0sdAn/AFbEwu/evz7Y4mOXYDc1mt3mYnVtpOg6bY/mlZ/X3q85vD7avxFjdzJNvUejbqIbpM9UbDeNpp4mLi/E+U2LaFm+wuk9Zk8vz9Q/r+Vbr8XgXzyrv0TH2/xNgfp+oqpcBzEt2OHLryzrZwpAgEliNN0TBUeBvsJqsLmK9riQF3J+9GUGWgC5HVvtJMewA7xFMMdcXOBNtSjg3FLCVMLABIcjZTv5pxO/otltDv2Gm2JbcxI/3rnfDL6fMcNBv5LMbKgbEKZDAT1esz37LvW5wTKt2cbIY5OWVW+JbQdSb9hJMhvJ2/Kphi3cYvhBcY27jBbLnpMBvVAJ+73iuccPtr+zkNrGvvGXqgMZWIgqVWSIhZjuN6tnGvie2Mi5jfXV+Q8Mg2+wvKiZ1AA7/nVBHEV/Z9gc3IUrkOSVG3ZW2IYbiZAnuTVkMdXxcULkXr0X9T27exYFDpHZB4b1mtqxZFxLTMtxSvUFZoYGIh4MGvGNmqS3U5020Ygr4IkEGNyYO1YxuMI62W03AL32yhEf69un9aiJGsNWaVB4pWYoRQYmk15YVg0HulfOaUH3pSlApSlApSlAqJ4teZb2MBea2rM4KBNQudMgFolY3P8AWt228PcJuAgAdGw5e3cnvv33r45BZ3stbvKEltSwG5oI20n23O1UcK4kjsuWVvs6LeUujAg3JLKrnxIMiDU1wBLwzsGb5J5KuNj0W9Lk2wPMqp/rUlxlnbHzh83Ycc5NY0lTEsNM6O8wNp+071tJxO7bzce02Xaj5YAnR0hjbYiGC+YVpkbD9K20gPiV0OEj2r0hsm7qXli0WJAYatOxK7mf81RT8QK5t658wxm2w52jd/phdGk+J2n2qayXu3MBi+bZZfmPMmenwdEifuiOwr65PD2PE7s37Evjkm4R0wbIG6xE/in039qogcPioXHxLfMKlMhnZdAIUSkEt3Y99vf2FWHE4rkZWRm27WY4Uq5TWNiFbcAKDogbSNzWivCbhxMOL2LHPfRJ33Kd2I3gjsd9xVw+G+GXrXEcy674+nSSWBUET1L0jdBHee+1QR2ZwLNIwFOYsz/MRvqLSsL1wkDeO1QNnimi3xAi++p7ihYQAv1ndj+EEArXYkW4wtMLiR3fSsh5H4TOwmqBm8DvrZ4hN3GC3LqnXIG2rdWMdBjSI9Z9akqa+HBfipefhI126YtaWJtrBZ5jedXiJHoPU1rZOQuVgXGOZcATI2d0IBDjpDC3JjzPiKkLShMzh6tkY+u3YUFdPfpJlWC6TIiJI7E+a2/hDiP0cgnJxmXnQrMhVRq33BCzq8d+1Kr6cUsWPmnFy/dDrhFW6e6wZdX/AJvMetUa7bs/JWQt69DZNwqpQQoAQEkBokAg7eprrPELz824BdsgDHY6GHUGk9bH+T2rmOXmXBhY6NeshmyGZAqgghdPUzKIEOT37g+acakX3g/GrPzeQgvXnZLYZlcdA5YUMyRuDuJFTtvJS8tm4lxgrkMsCNYgmGBHaKq3Artx+J5EZFlhywGRV3kBQPwidLTJDHuBVpxy2i0Ddts20sAAHA76BWajfpQUqBSlKDBFeNNfSlB8tNZr3FKDNKUoFKUoFafErl4BOSiudah9TaYT8RHvW5SgrGHl5IyskZC2FxlWVuSo2mF17zET3isZebeL4QsJjG08lusHSAAJs9vBO6g94rW+IGtBc5jhXHOhFczpF5e8qQfw9yQJ2qoYXHLNs8PjDckA8tjcJJ1vpYoBswnff1rUi40LWTkFOIarFhgXU3dUDQ2oxo332k7H3roeJ8PW7ox79zGtC4LAB3MAhYVdI2I3O57Vy/J5ZtZgFi6hF5Cp1SLZl103JHuT/wCb9k+EWU4WOVVlXlrAYyR+Z81eRVP4F8OP8pdtZGHbkXgyKX0a+4JDT2A2HqDX3HDbn7WIOLaNnllVeNtIQKC58memCO1Wf4j4Dbyrao5uKFcMNB39PPjf/qo79h2znXX05ALWCpfV0EEKhCnuGgD2mamjZwOBWxYtKcayCr69GqVVp3dW3J2339BX04riaVy3SxY1Pa+9iBzTDDTdBEQPz3mtfgnC1tWLNsDJAW4WGqAQQezgEjSfT9e9UrjXG7dy5xFeTf3QqTrJCm2wElYhVJ3/AC/Ok9i5YfF7y28JeXYQ3Om4nNUaQJA5Sg79pgTHatsYpvDKt38a2qMwhg214ASGYgSGBA3/ACqhcA+G7WVYwrg566XdDpAYdLl9UyNKztI7f3qXws9cxc7He1koFbmbMWYQftAPbdZ07iCaWBxfgbjiWG1vFU2EVFLLuoC7S58aBET3qR4PwM2se+PkrWprsraL6g6q3SZMxEmBUtg8Jtq2M03iyWgqliYKhR/EXsG3/wDIr7XeCW+WyFrxBucza4ZDTMKQRt7U0a+dbvHIcrj2WQ2GAvNGotv9M+qzFUh+CXnwrWvFspdS+YUkW9StEx1bgsIiTsJFXl+NhsxsJrT72y3MnYiIPv7T61S/8QeEJi4mMii66rebr1faGglT7mNj6ikFh4Lwy5b4lkXBasrba2BqU9QJCGIBkSZJ23gVYlsnTbm1bGk7gGQm/dOkT/aud8NzNGdm3Bj5E8iQhJkj6YknvvsQRMQasfAeOC5Yw2Nm/DsyghiwTTIDOxglT70sKt9KUrKFKUoFKUoFKUoFKUoFKUoFaXFbiqqlndPqJBQEkknZTAPSexrdrR4re08v6yWpuKOuPqd/piT3Pr7UFHv/AAp18QjKuDWst0ttJFzqP49gV6d4NUdsHk3cGb7nUUcFAYsqziDbnz3JEf1rt3y17XePNGllAtLo/hmDJP8ANvBqk/Fvw/ktlYdxb9nWiqFLwnUhDM62/wAQ7GB6VuVZVM4fxC2lvNVrt/6joFKr9/Ux1PJgExEf+DtfA8tbuPauKSVZFILCCdvPvXGMS874udqv2gGuISCsG4ZY9G0iQP7HtXY/htSMWwCyseWnUn2nbuI2inIrbxLLICGdnlmILRsDuF29Kj828A98G7dH0i2lU+wAbtbaN29t6l6r/EkyOdeKZNpbfIbTbYCbT7Q586e5k+tZRQ+JcRT5fBcZmQSLrw5QyQGAOoTuVkDzIJqvZuYjX+IHn3QG16RpM3jr+1x4A9/H9KsnEEvfL4OrKx2POYg7EHqEENpg6d/A3Ir6ZKhr/Ew13GjlkS1sCOrb8PjsSJ3g1uNvPAfie3j2eH2zevRL6wqDTBdl0tO5Cn0rPwtxCzYGe3zV7RqUBtJLSzEB4M9RPT42H9PC4+r9lrzcMhSSEgQes79tz4jbqBrT4ZlOLOc73cUa7iLBVWBbUZgBe0diR4n3piV0Cxxuzcv4yrfuarlrUqaIW4GEgtts2xMe1bt7itm5Ze4LxRFuaWcCCCrAFYI7H29a1eDz+6/Vxz9AdKqNTbDqtGRCe0V9rSX+QYvY5fmGH09BXV9pAP3RtPrWGWzcyk+Y081gy2yxsgbQT95MeI7TXLf8SsxLlvFZMi5dlr5GpdMDUN4gbqekbTHpXUW1/MMS9rli39kdYMyWY+Frm/8AibZZ7OIxvWH6roHLhQ0ssOviANjv5q8fqx8PhjiNv53IYZd/RyHOsgyxCrqMT+HuJFXHh/HbS28IHIutzCwDlP4vdYubbbx29PSq38LYlwZ2XqvY5IskO4CwCQoBiNgp7+KvHwzjt8ta5ps3HUGHtgFYnYqQAAY9IrVWpsV6mvIpXNl7pXmk0HqleZpqoPVK8aqUHulKUClKUCtHi1h2CctLTlbisebOwHcrA+6t6lBGo+TrvStrQAORuQSYM8z03jtWrkJfZsV2tY+oFuZqaTbJA/gmN+xqcqp/F2feTJxFTFW8hb7yCSjnp6SDC9JJk+J9KsHJcu9cC5YizpN1dRAEhtTxyfb7u3iutfCHF5t4lktYk2ASqv1bdtK+kAk+kGuTnhT8rKZsdwyXE6xIFmSdSkfiER+W1Xr4V+Hkt5eK/IuqeQHLFxC3CrA6kiZj/cbVu/GnRci7pE7dwBqOmZ8SfNVz4hy76nJ0JYAXHYrc1Avqhel1Pjv322FSvEOF28u3ov22ADSFJ3lezSp8ioXj3BLYbLurYdnfGYF9cK2wGgLMzCqZ9qxEjly8TyntYq6EZBdYWZRepgVlT22k+0z7CrHncPyUucSvPj2kV0I1Mekyw3Tfckb7+QKrHD7LG3jMMZnAvN9QavqmUOjbtEd66d8Z4YNjMIxnLG1bPMDfcVM7CZ6Nj23rdVUBKvwleTZ7agNf3E3DJYz+T7/ike1TuHwTGuW81Us2WPMBXTfMGCY3mbZG+3beKreDwsOvDWGNcIYlWOuA4W4xkeg3LeNtqi8IXLdvMRca4Q+lSSD9JQ8jUI3Mgf8AVB0EWL1rNwkt4yrZWyELDq0ggawX/wApiJ7z71O2rBFgrYTFabpldR0bmWPY9c+Kjfh4Fzhu2K6/u2nmajFsDbSUJ8gA777itvH+HrNqxctrjOVa7r5eoEkgiGBJECPFZqNvimIwe5dt2bTMbLKLjGGLeEbxpPrXMPiO63yGFzLVhSty4FAMSoK7ABvtPnfaB2rqnHMcBLt4WzcuCy6hZI1Dvpif/uuGcQl8SwRY0gXbqi4rEhy2g6IJJB96vFYvfwdzhmZerFtBjaJlT0ySulNUkQw3n/LV+4QkWbY0ovSOm2ZUf6T5FV7hHwzaRrzixcXmWFUg3BDyqllUDdTIAknvPip34dxRbxraC0bIC/w2bUU9i3mpySpKsMazWDWUYLViaGlBgmk1g1ig9TSvNKDZpSlApSlApSlB5u2wwIPY7d4/uK07yANblrvSG7TDbdnjYnat6o3iN/TexxzSmouNGjULvTMao6SO/vvQchGVYfHzNJygDdtuOzCCWA17j1Pf0HpVm4faxxxHEPMyDdNhDuID/TaNRnUNpkbiYqEdmfH4ibeT0i8hIKadQLEdwDEmBH+XxNeMLnpxLFR8rU5toOYvUEDo2lNxBERv710adN4PxS29jmKbpAuFTzAS2rVEfluPaKhPim9aZ8u0bmQHOMSQAWtqBDdI26u39TWx8L498YjfvaXDzGIuQXAUGCu8GZ39u29Sd/NX5i7bOQoIsFjb0gm32m5MehB0n1rPaKf/AIf8CFzEsub9xCMhnhZAkALomfOmZHqRWhm8XtOeJ2ycmGkzswBR9Oy+BJjc9tq+HxBxq5aXB0ZmsEsxe2nLEczSCVETEMIjxURkZsXeJlb5AfX+H+N9Tt/l7kVpcblwWQeGBLl/bu2mO91p0ie+qRtO0flVq+Hsmzft56reylBcuSe6CfwaSZkgiNjEVUMDK1HhgOSAVJEaf4X1DAO25P2/0q8cKwbtsZ7DMtrN0Q6pPLaQesFe8ELAn1pSp3n2kyLCF72s2+mdWlwB3bxq8+tesTlvZuBGv6dbAk69asO+mRMf2rasXgGtK10M5tyBAGuANTj0G42HrWM7JC2mbmi3uBzCJ0kkACD6/wDNYZRvHr9ku9l3vB2x7h0oTDJBkgdi43965Lm27HyVnQ99T8xcnUoI3W3JGkwCBp28masHHWuPxe8EyTb0W3Oog9IFslrYA/rP5+RULluDw7HVr/V8xcIWCQAAoLEx4J1e+qtxp074eyLJy7ypdvs627YdXJ0CFUBlHr2/qas1VrhdphkXicpXU2rfQFANvpHX27eRP81S/A2JsWybovSv8UCNfffasVK3prDCs0qI8Ur3TTQeIrISvcVmKDxp96V9KUClBSgUpSgUpSgw7gAkkADck+BUZl8VtresW+aga5uqEEl1g/aRsCdu/vXvjL3xZu8lEZ9PQGOzHyCPyn86ieG4T3lw7t/FQXbeqTPLNoAdOlB38dM7UHvB4Y+jJVWxiXuHSUtiBvut0dif+zVC4rr/AG9bAdAwe2FP4UGj7SPXuP1FdZxcO3b1ctFTU2ptIiSfJ96qeXwPEfiquWHNCi4bYuDqYdibZ37Qdu8VqVZX2yeOHFxla/fxg7XSFKWyylQ3UNK7yBMmpsS1x2VrJVrQ0nTLAnsWM7pEbVA/GPAEbHVLWKHi6DptnQQGPUwIHnaR/wBVpPxdrOVlW+TYK2ceUOsA6VVSEffeT3EeB7UwRnxnjOP2eHOKCHIIAAWdS7j/ACR3HrUVd4Tde9xMA4pMHVuoga9XRJGkwNyfNaPxJxK9kW8N2s2VQs2jQRDsX3VhPSO23vU58Ji42ZxAXMW0zm2xazIAJ1fYCSQQ3cn28VrpUvwn4YdF4czrjBrerWDuTJZgVIMMY3/Petr4StZ2rL51y398Kx0uAwO5hTsNMCDvU8tgxi/u9vp8Ft7B0/gMb+RVW+FM3JT51ruPbtHUGJabKs5MEFzsRp3kf81n6i2XMtVybds3bQYofp6etvMqZ2G0x5qFz7184lw/NYuo3iFdgNETtbadtUj+1bOXYsvnY9wpaL8titzmgflCTL+x9zVe41i3Tg/SwrDE5BZkt/WDbEcxQpmZ2jwDTBEZjX7fGGJvWAxtsS5HSF5ZMEd527d/0rP7Pu5WFj6LmNc05Lb7W/u0wOoL5klQJII71aeJ/D1pi2W+OOaMYsULwmvQV0lfUDafaof4GtscBCmLbvTkdUsNhsNZmYI7R6CrvpXQsXHIZi2gyFAIWCAAJDHzvJ/IitkIAIAAHoK1Ma9dN24roq2hp5bhpLyOqR4g/wDFbtYZYApprNKBSlKBSlKBSlKBSlKBSlKBSlKBSlKCJ4tmnHt3LtuxcutqWUXu3bqHfYe1VK9wxG4zZuG1kLrQXCfw69B2J8QAARPePWuh1QM/ihHHbVrVeC8vTpB6WJW4wOntp9+8qK1BYcrAtpY0ravuOaG0q7apkb6i06f1qk8e4MPnc5uTkMDj3GB/CWZVmGHjvt6qatbw+IIvZaReA16TzB1RpbbdfeqZ8SYpHEc0Br++M7bCdR0J0j/J/wAiKRYot24ox7PQ88y5Lk9LCE6UHg+p9xUxY4joyM1zZcFkuDTrINrWRJc9z4pwj4ZbJs47oz732tP0krbBCtrUj8/61BcUshLt9SXOl3VS3fpeJf8Ap48mttL9Z+Lvp8N1WXZgzAHmGW0to6f5p27+kVF8a+IFvY2TbSw1v94V2bmFgCSRDqdhJHYbTVMRwRb3ad9X/wApHLHjY+fNTXBeCc1MltTg2QkKqFi2p9PUPEd6mQTnBcMPk8PDWL0G2oLAneS0XFI+1BPaRt/ez5LDBwCtvFyCrX2VlZyDEEa1KbwYAG3mtzgvDUsX8JDcymuCwYABFsiJ6gdxExH+ma+2KLdvDvEfPaRfYkDa4pJ/DH4PP61NTWhx6+LmTcVsW+NeI8uHIG6FoK/bt9s958VWvhX4s+SxFFuyzm5eIZ2JC7BICx+KD2rpnFchLrHFZb31bDtqUECO0T/NXNrXw8lzh6FTfEZJBm3MBgE1aR6ADf1kUmYjq+Hfm645br0odZPS8jsonuOxrfrTwsfQdMuYRVknYwAJA9a3KwhSlKBSlKBSlKBSlKBSlKBSlKBSlKBSlKBUTf4S7Za3+ZCi0ycvQCZJPUHO47jb2qWrDdjHfxQVjH4fcuYvLXOuMy3T9cDfpbe2QDuO471TeNYzDimUGySn0LjahJIU2x9OBt7wP96luO52bYwlJyLCXvmCpZNIDA9hssAg7nbt3qK4rmXv2ncbnY8rimZAKj6QLJuNyW6vy/pW4sbn+Hzi3hWx81y9eTAUJqggLNozsNQ3n/MKi/i9LLPxLTkHmHQWtm3H8NhKh533I8Ct74T+IUs4dlbr46s+QSFKdkGmSwRYVwSYJ8RXx+OM9P8A1ALcxg55SAKpFxhI1KzRB94Jir2qkcNs2tWLqvaSbnWAs8oczYgz1Fu/tV74Nw82bfEGTOCtzFDOFYFTzJLN5k7rInzVAxLtz910valXOgGOgm4DN3bcEmd52q+cPyMsY+e7ZOODzFBfpMtq6ohOxEASD/zVpVxXiK/MYdv5olmtFioTa/07OW/CNiYrTvcdt/LZDDMddN/QLvLnQSQQgXysDvtXxs5N75nh4N7FZjZBuAKNTSJ1WjpmCBsBA2O1R3Fb198DJPPxp+YjUmlQy9tBOn7u253gd6xiLwWY37X1unlsTb0bXZiGDeI7wPWvvw3Fa2hV7hunUx1EQQCZC7enaajeG3rwewj3ccjkKXQHrZoPXbjupj+xqdqIUpSoFKUoFKUoFKUoFK80oPVKClApSlApSlApSlBhmA77VrvebmBQE0lSZLbzO3T6e9QHxFnM+JkczEuMEbSLerTzFkfUVgJAHevBRG4hZY414N8t03dR0DZptsO2oAxM/iFXBW/j/HujDtTj46n5hi4QyCTAVl3B6ux81G59r/1G/NjH1DFZguraeUu7AtBbuI22396+/GmS5w9tWHeti3lFQhuNtq2LAsu89oiJPeoLjgC8RvRj3CBaP0y5B/hKOYTH2+fTb3rcaiT+EsZnwrZXHxrzDKIXmsAY0qx7sN5Hb0ExUv8AE3w5cunPYYtiSqsl0PDHsTsWgNAO8CfeqZwLN0Y9v91a7+8g84MwlgFhBAgNVt4rxGcniP7pcLchlbraCNhqZYgCDOx/CaCuJ8OXwmAy2FbUxJAgl/qFvqQe2gD2G/mrm+PebGzVTFxWfnjpQhtYDSSyhtmAjyPO1RXC3VLXCj8rdJ5lyCHYHd+4Ebgnqg+BX14VdKWOIxh3dXMUMiuwEajuDGoEfdtOxHalRK28fKGZglsSyFW0oZlH8I6YYA6tgvgQe5rW4th5ZwshflLCuciSEC9Sb9YBYjVMDxsTtWzmcU05mAfk72p7SgMWaUDgAqREEp3JMVrNkm5gZX7lelr5DWldiTuDqXpJEQBAB3NQXHh+KwayXs2g62gpdYlDAlFHfTM+1SdokjcRuff9agrSzlY8490RYP1i8rbn/wBtx+Jvc+tZ4dkPax3KYtwEXbkWi8lgX+9SfB7xWUT9Kwp//KzUClKUClKUCsGs1g0CsVmlBmlKUClKUCo7jHGreNy+bq+o4trpE7n19BUjWCJoKvx34mtcrMQc4NYUBtA0HrIUMjE9gT3PvXng3E0upg3DdvhnDqobtdIENzIETtIO1Wh7QMyAZEGR3HofUVlEAAAAAHYAQB+Qq7Bzj420HCyQL199GSpIYQFJ/wDbkxKbz+YFWTgjKq4n1rxjHJ0lTDiBLMYMMPSasdxAwhgCPQiR/SsgU0cn+MuMWcrAVxcv7ZDKA6j0mDBAgLuPPiq7xcWhlXJuZDA4yjVHUzG0pAO/8OImf9t67o2HbI0lEKzq06RE95j19683MC0zFjbQsVKliokqfwzHb2qyrr85499VsBGa7q5uohSAoUACQJ+/vvt2FdbNmxdOavNyRqxrZcEbBdAIdPUx48yasifDWIECDHtaVbUF0gw3ad/Ow/pUrFLyNcuHCbI/ZjLfyWGqEbRtGotET079O07VB4XErPJz5bJGq5bKwRIlzGoz3nYz4jzXbYrWtcOtLr02kHMMvCjr/wBW29PI1zVOJWLmTw08zKEW7YGqDqMlQGIO+oggkA7V74VkYwwsxkfMRReXUBGtZO2jfz5neulnEt6lbQmpRCtpEqPRT4r2loCYAEmTAiT6n1qaahQlo5Vk674uGxsNwrJvu+0B5M1B3cGwmEUORkm22RtcAOoNriPUrIO/61eaAU1EBYw7aZ7uLl43DZBNsyU0jSsg9tW3b3JqYw8kXF1KGA3EMCp29Qa+9KgUpSgUpSgVgms1g0GKxWaUHqlKUClKUClKUClKVApSlUKUpUClKUClKVQpSlQKUpVClKUClKUClKUCvFKUClKUH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369" name="AutoShape 9" descr="data:image/jpeg;base64,/9j/4AAQSkZJRgABAQAAAQABAAD/2wCEAAkGBxQTEhUUExQUFRUXGBUZGBQWFyAVIBYcGBsYGBsYFhgaHCggHR4lHBoYIT0hJSkrLi4uGB8zODMsNyguLisBCgoKDg0OFxAQFywkHBwsLCwsLCwsLCwsLCwsLCwsLCwsLCwsLCwsLCwsLCwsNywsLCwsNywsLCwsNywsKzc3N//AABEIAOEA4QMBIgACEQEDEQH/xAAcAAEAAgMBAQEAAAAAAAAAAAAABQYBBAcCAwj/xAA7EAACAQMCBQIEAwYGAQUAAAABAhEAAwQSIQUTIjFBUWEGFCMyQnGBFSQzUpGhB2JyscHR8CVDkuHx/8QAFwEBAQEBAAAAAAAAAAAAAAAAAAECA//EABsRAQEBAAIDAAAAAAAAAAAAAAABEQJBEiEx/9oADAMBAAIRAxEAPwDt9KUoFKUoFKUoFKUoFKUoFKis34jxrVprzXk5avy2ZTrh5jT0+Zr7Lxmwbi2xet62TmBNQkr31D2jeg36VGL8QYpRbgyLOhm0K+sQW/lBnvXr9ppznTm2vpoGdNXUnnU28aYoJGlfHDykuor23V0bsymQfGxFfQXASQCCR3APb8/Sg9UoDSgUpSgUpSgUpSgUpSgUpSgUpSgUpSgUpSgUpSgUpSg8BjJEbQIM9zvtWCdwNo38wf0FeM24Aj6tUBTOgEtEfhjefyqpcTyMX9oYaul83VtFrTyQACr7ODuTAP6kTQaWQXOFmB8HHX6zDRrCrcnu8htn/Ig/lW0mJe+cslcSxoTFgPMlGKxomdxML2OxO9VI/s9sDIOjKRTkqSJVirw2kgkaYjVIMmY37VNYWDhLmtBytaYgmY0tb5SL0mNU6SNu2qa2r1gcIvnDRG4djhlydRtklRB0/UTrJ7yO8QvY9quT8ItG9cu8hC72tBcn7wdtDL2jbvHaqFasYJxML6+WtsX25cqCS2oSGgQAPBHqa6JbtKbl0C5c1Mq6lnZJBAKbQCYP9KlR6wcYWbVtLdoIs7oh2TVJJ37iT/evrbxUV7jqihnjUw2LwDE/7V5GJHL67nR7/ftH1Nt/XxvXzKqecouuCfuM/wAKV/BI223871kfe27QnREgahI6Np/XfbavvWvbtTyyHYhR6g8yQACxjf12jvUZfFvDs3HvZF3Qz6tbnUU1HZVhT00E3SsIwIBG4O4PrNZoFKUoFKUoFKUoFKUoFKUoFKUoFKUoFKUoFKUoIriHFEspee5ftgIQPtnlFgIDAGWJJnx3qLucUW7mYptZloI1tm5OmWuyGgg+O3aR9p71s/FSRjZBa1YYHTAuHSLnb7ztBB7b+BuK0LGDcGThFcSxyltb3VMmySGlUM7jcRsfuO4qxWLnDM44zol+w13nE6tCxo8qw0xM7/2mrVatnYsFLaQCwHf1j29qzZxkUEKqgEliAIliZJPvNfWmo+Axl0gaUgEGNIgH2HitLGe8L983LlrkgKUA2ZNty59Dvv7VJWyY3EflXyybQ0vCKxKkaTtr2MKx9P8AuoC3C4RrbIUO5P3Bl9VIMV9orX4aDyk1WxbbSJtruE9gR4rZoAr537QZSpAM/wAw1D9Qe9fSvF8sFOkBm8AnSD+sGgzG47R6VizeVxKkMJIkGdwYI/Q1G38vJGRoWyrWeWWF3VHWJhCPEmvPBcy69hWayiOXIZFcEAaoLAjue5igl6UpQKUpQKViaTQZpWJpNBmlY1UoM0pSgUpSgUpSgVrZeClxrbMCTbbWsGIMEbx32PatmvhkZIQoCGJcwNKkgGCeojsNu5oOcfHdvXjZf7veQpkW31s0qx0leYAfwwfHlhU58IYtvTgsbd/WuOwVm+1Qe8+JM7e0VUPif4itXrGYsZSs15IVmlAVlY/yqdJOk+YqV4N8R21u4Sj5s6cc9M9LdL/cn4ux6h2ha3nprHTK+JudcQftmfHft+dcs4x/iIuTjkcu9acXFIa3diBuZLaR6EaT39a0uIcaRs7IuqcnfGYFZgybS/qFiD+e/mp4pjrrZYATpPUYjbb3Mnt+VZfJjX0sdAn/AFbEwu/evz7Y4mOXYDc1mt3mYnVtpOg6bY/mlZ/X3q85vD7avxFjdzJNvUejbqIbpM9UbDeNpp4mLi/E+U2LaFm+wuk9Zk8vz9Q/r+Vbr8XgXzyrv0TH2/xNgfp+oqpcBzEt2OHLryzrZwpAgEliNN0TBUeBvsJqsLmK9riQF3J+9GUGWgC5HVvtJMewA7xFMMdcXOBNtSjg3FLCVMLABIcjZTv5pxO/otltDv2Gm2JbcxI/3rnfDL6fMcNBv5LMbKgbEKZDAT1esz37LvW5wTKt2cbIY5OWVW+JbQdSb9hJMhvJ2/Kphi3cYvhBcY27jBbLnpMBvVAJ+73iuccPtr+zkNrGvvGXqgMZWIgqVWSIhZjuN6tnGvie2Mi5jfXV+Q8Mg2+wvKiZ1AA7/nVBHEV/Z9gc3IUrkOSVG3ZW2IYbiZAnuTVkMdXxcULkXr0X9T27exYFDpHZB4b1mtqxZFxLTMtxSvUFZoYGIh4MGvGNmqS3U5020Ygr4IkEGNyYO1YxuMI62W03AL32yhEf69un9aiJGsNWaVB4pWYoRQYmk15YVg0HulfOaUH3pSlApSlApSlAqJ4teZb2MBea2rM4KBNQudMgFolY3P8AWt228PcJuAgAdGw5e3cnvv33r45BZ3stbvKEltSwG5oI20n23O1UcK4kjsuWVvs6LeUujAg3JLKrnxIMiDU1wBLwzsGb5J5KuNj0W9Lk2wPMqp/rUlxlnbHzh83Ycc5NY0lTEsNM6O8wNp+071tJxO7bzce02Xaj5YAnR0hjbYiGC+YVpkbD9K20gPiV0OEj2r0hsm7qXli0WJAYatOxK7mf81RT8QK5t658wxm2w52jd/phdGk+J2n2qayXu3MBi+bZZfmPMmenwdEifuiOwr65PD2PE7s37Evjkm4R0wbIG6xE/in039qogcPioXHxLfMKlMhnZdAIUSkEt3Y99vf2FWHE4rkZWRm27WY4Uq5TWNiFbcAKDogbSNzWivCbhxMOL2LHPfRJ33Kd2I3gjsd9xVw+G+GXrXEcy674+nSSWBUET1L0jdBHee+1QR2ZwLNIwFOYsz/MRvqLSsL1wkDeO1QNnimi3xAi++p7ihYQAv1ndj+EEArXYkW4wtMLiR3fSsh5H4TOwmqBm8DvrZ4hN3GC3LqnXIG2rdWMdBjSI9Z9akqa+HBfipefhI126YtaWJtrBZ5jedXiJHoPU1rZOQuVgXGOZcATI2d0IBDjpDC3JjzPiKkLShMzh6tkY+u3YUFdPfpJlWC6TIiJI7E+a2/hDiP0cgnJxmXnQrMhVRq33BCzq8d+1Kr6cUsWPmnFy/dDrhFW6e6wZdX/AJvMetUa7bs/JWQt69DZNwqpQQoAQEkBokAg7eprrPELz824BdsgDHY6GHUGk9bH+T2rmOXmXBhY6NeshmyGZAqgghdPUzKIEOT37g+acakX3g/GrPzeQgvXnZLYZlcdA5YUMyRuDuJFTtvJS8tm4lxgrkMsCNYgmGBHaKq3Artx+J5EZFlhywGRV3kBQPwidLTJDHuBVpxy2i0Ddts20sAAHA76BWajfpQUqBSlKDBFeNNfSlB8tNZr3FKDNKUoFKUoFafErl4BOSiudah9TaYT8RHvW5SgrGHl5IyskZC2FxlWVuSo2mF17zET3isZebeL4QsJjG08lusHSAAJs9vBO6g94rW+IGtBc5jhXHOhFczpF5e8qQfw9yQJ2qoYXHLNs8PjDckA8tjcJJ1vpYoBswnff1rUi40LWTkFOIarFhgXU3dUDQ2oxo332k7H3roeJ8PW7ox79zGtC4LAB3MAhYVdI2I3O57Vy/J5ZtZgFi6hF5Cp1SLZl103JHuT/wCb9k+EWU4WOVVlXlrAYyR+Z81eRVP4F8OP8pdtZGHbkXgyKX0a+4JDT2A2HqDX3HDbn7WIOLaNnllVeNtIQKC58memCO1Wf4j4Dbyrao5uKFcMNB39PPjf/qo79h2znXX05ALWCpfV0EEKhCnuGgD2mamjZwOBWxYtKcayCr69GqVVp3dW3J2339BX04riaVy3SxY1Pa+9iBzTDDTdBEQPz3mtfgnC1tWLNsDJAW4WGqAQQezgEjSfT9e9UrjXG7dy5xFeTf3QqTrJCm2wElYhVJ3/AC/Ok9i5YfF7y28JeXYQ3Om4nNUaQJA5Sg79pgTHatsYpvDKt38a2qMwhg214ASGYgSGBA3/ACqhcA+G7WVYwrg566XdDpAYdLl9UyNKztI7f3qXws9cxc7He1koFbmbMWYQftAPbdZ07iCaWBxfgbjiWG1vFU2EVFLLuoC7S58aBET3qR4PwM2se+PkrWprsraL6g6q3SZMxEmBUtg8Jtq2M03iyWgqliYKhR/EXsG3/wDIr7XeCW+WyFrxBucza4ZDTMKQRt7U0a+dbvHIcrj2WQ2GAvNGotv9M+qzFUh+CXnwrWvFspdS+YUkW9StEx1bgsIiTsJFXl+NhsxsJrT72y3MnYiIPv7T61S/8QeEJi4mMii66rebr1faGglT7mNj6ikFh4Lwy5b4lkXBasrba2BqU9QJCGIBkSZJ23gVYlsnTbm1bGk7gGQm/dOkT/aud8NzNGdm3Bj5E8iQhJkj6YknvvsQRMQasfAeOC5Yw2Nm/DsyghiwTTIDOxglT70sKt9KUrKFKUoFKUoFKUoFKUoFKUoFaXFbiqqlndPqJBQEkknZTAPSexrdrR4re08v6yWpuKOuPqd/piT3Pr7UFHv/AAp18QjKuDWst0ttJFzqP49gV6d4NUdsHk3cGb7nUUcFAYsqziDbnz3JEf1rt3y17XePNGllAtLo/hmDJP8ANvBqk/Fvw/ktlYdxb9nWiqFLwnUhDM62/wAQ7GB6VuVZVM4fxC2lvNVrt/6joFKr9/Ux1PJgExEf+DtfA8tbuPauKSVZFILCCdvPvXGMS874udqv2gGuISCsG4ZY9G0iQP7HtXY/htSMWwCyseWnUn2nbuI2inIrbxLLICGdnlmILRsDuF29Kj828A98G7dH0i2lU+wAbtbaN29t6l6r/EkyOdeKZNpbfIbTbYCbT7Q586e5k+tZRQ+JcRT5fBcZmQSLrw5QyQGAOoTuVkDzIJqvZuYjX+IHn3QG16RpM3jr+1x4A9/H9KsnEEvfL4OrKx2POYg7EHqEENpg6d/A3Ir6ZKhr/Ew13GjlkS1sCOrb8PjsSJ3g1uNvPAfie3j2eH2zevRL6wqDTBdl0tO5Cn0rPwtxCzYGe3zV7RqUBtJLSzEB4M9RPT42H9PC4+r9lrzcMhSSEgQes79tz4jbqBrT4ZlOLOc73cUa7iLBVWBbUZgBe0diR4n3piV0Cxxuzcv4yrfuarlrUqaIW4GEgtts2xMe1bt7itm5Ze4LxRFuaWcCCCrAFYI7H29a1eDz+6/Vxz9AdKqNTbDqtGRCe0V9rSX+QYvY5fmGH09BXV9pAP3RtPrWGWzcyk+Y081gy2yxsgbQT95MeI7TXLf8SsxLlvFZMi5dlr5GpdMDUN4gbqekbTHpXUW1/MMS9rli39kdYMyWY+Frm/8AibZZ7OIxvWH6roHLhQ0ssOviANjv5q8fqx8PhjiNv53IYZd/RyHOsgyxCrqMT+HuJFXHh/HbS28IHIutzCwDlP4vdYubbbx29PSq38LYlwZ2XqvY5IskO4CwCQoBiNgp7+KvHwzjt8ta5ps3HUGHtgFYnYqQAAY9IrVWpsV6mvIpXNl7pXmk0HqleZpqoPVK8aqUHulKUClKUCtHi1h2CctLTlbisebOwHcrA+6t6lBGo+TrvStrQAORuQSYM8z03jtWrkJfZsV2tY+oFuZqaTbJA/gmN+xqcqp/F2feTJxFTFW8hb7yCSjnp6SDC9JJk+J9KsHJcu9cC5YizpN1dRAEhtTxyfb7u3iutfCHF5t4lktYk2ASqv1bdtK+kAk+kGuTnhT8rKZsdwyXE6xIFmSdSkfiER+W1Xr4V+Hkt5eK/IuqeQHLFxC3CrA6kiZj/cbVu/GnRci7pE7dwBqOmZ8SfNVz4hy76nJ0JYAXHYrc1Avqhel1Pjv322FSvEOF28u3ov22ADSFJ3lezSp8ioXj3BLYbLurYdnfGYF9cK2wGgLMzCqZ9qxEjly8TyntYq6EZBdYWZRepgVlT22k+0z7CrHncPyUucSvPj2kV0I1Mekyw3Tfckb7+QKrHD7LG3jMMZnAvN9QavqmUOjbtEd66d8Z4YNjMIxnLG1bPMDfcVM7CZ6Nj23rdVUBKvwleTZ7agNf3E3DJYz+T7/ike1TuHwTGuW81Us2WPMBXTfMGCY3mbZG+3beKreDwsOvDWGNcIYlWOuA4W4xkeg3LeNtqi8IXLdvMRca4Q+lSSD9JQ8jUI3Mgf8AVB0EWL1rNwkt4yrZWyELDq0ggawX/wApiJ7z71O2rBFgrYTFabpldR0bmWPY9c+Kjfh4Fzhu2K6/u2nmajFsDbSUJ8gA777itvH+HrNqxctrjOVa7r5eoEkgiGBJECPFZqNvimIwe5dt2bTMbLKLjGGLeEbxpPrXMPiO63yGFzLVhSty4FAMSoK7ABvtPnfaB2rqnHMcBLt4WzcuCy6hZI1Dvpif/uuGcQl8SwRY0gXbqi4rEhy2g6IJJB96vFYvfwdzhmZerFtBjaJlT0ySulNUkQw3n/LV+4QkWbY0ovSOm2ZUf6T5FV7hHwzaRrzixcXmWFUg3BDyqllUDdTIAknvPip34dxRbxraC0bIC/w2bUU9i3mpySpKsMazWDWUYLViaGlBgmk1g1ig9TSvNKDZpSlApSlApSlB5u2wwIPY7d4/uK07yANblrvSG7TDbdnjYnat6o3iN/TexxzSmouNGjULvTMao6SO/vvQchGVYfHzNJygDdtuOzCCWA17j1Pf0HpVm4faxxxHEPMyDdNhDuID/TaNRnUNpkbiYqEdmfH4ibeT0i8hIKadQLEdwDEmBH+XxNeMLnpxLFR8rU5toOYvUEDo2lNxBERv710adN4PxS29jmKbpAuFTzAS2rVEfluPaKhPim9aZ8u0bmQHOMSQAWtqBDdI26u39TWx8L498YjfvaXDzGIuQXAUGCu8GZ39u29Sd/NX5i7bOQoIsFjb0gm32m5MehB0n1rPaKf/AIf8CFzEsub9xCMhnhZAkALomfOmZHqRWhm8XtOeJ2ycmGkzswBR9Oy+BJjc9tq+HxBxq5aXB0ZmsEsxe2nLEczSCVETEMIjxURkZsXeJlb5AfX+H+N9Tt/l7kVpcblwWQeGBLl/bu2mO91p0ie+qRtO0flVq+Hsmzft56reylBcuSe6CfwaSZkgiNjEVUMDK1HhgOSAVJEaf4X1DAO25P2/0q8cKwbtsZ7DMtrN0Q6pPLaQesFe8ELAn1pSp3n2kyLCF72s2+mdWlwB3bxq8+tesTlvZuBGv6dbAk69asO+mRMf2rasXgGtK10M5tyBAGuANTj0G42HrWM7JC2mbmi3uBzCJ0kkACD6/wDNYZRvHr9ku9l3vB2x7h0oTDJBkgdi43965Lm27HyVnQ99T8xcnUoI3W3JGkwCBp28masHHWuPxe8EyTb0W3Oog9IFslrYA/rP5+RULluDw7HVr/V8xcIWCQAAoLEx4J1e+qtxp074eyLJy7ypdvs627YdXJ0CFUBlHr2/qas1VrhdphkXicpXU2rfQFANvpHX27eRP81S/A2JsWybovSv8UCNfffasVK3prDCs0qI8Ur3TTQeIrISvcVmKDxp96V9KUClBSgUpSgUpSgw7gAkkADck+BUZl8VtresW+aga5uqEEl1g/aRsCdu/vXvjL3xZu8lEZ9PQGOzHyCPyn86ieG4T3lw7t/FQXbeqTPLNoAdOlB38dM7UHvB4Y+jJVWxiXuHSUtiBvut0dif+zVC4rr/AG9bAdAwe2FP4UGj7SPXuP1FdZxcO3b1ctFTU2ptIiSfJ96qeXwPEfiquWHNCi4bYuDqYdibZ37Qdu8VqVZX2yeOHFxla/fxg7XSFKWyylQ3UNK7yBMmpsS1x2VrJVrQ0nTLAnsWM7pEbVA/GPAEbHVLWKHi6DptnQQGPUwIHnaR/wBVpPxdrOVlW+TYK2ceUOsA6VVSEffeT3EeB7UwRnxnjOP2eHOKCHIIAAWdS7j/ACR3HrUVd4Tde9xMA4pMHVuoga9XRJGkwNyfNaPxJxK9kW8N2s2VQs2jQRDsX3VhPSO23vU58Ji42ZxAXMW0zm2xazIAJ1fYCSQQ3cn28VrpUvwn4YdF4czrjBrerWDuTJZgVIMMY3/Petr4StZ2rL51y398Kx0uAwO5hTsNMCDvU8tgxi/u9vp8Ft7B0/gMb+RVW+FM3JT51ruPbtHUGJabKs5MEFzsRp3kf81n6i2XMtVybds3bQYofp6etvMqZ2G0x5qFz7184lw/NYuo3iFdgNETtbadtUj+1bOXYsvnY9wpaL8titzmgflCTL+x9zVe41i3Tg/SwrDE5BZkt/WDbEcxQpmZ2jwDTBEZjX7fGGJvWAxtsS5HSF5ZMEd527d/0rP7Pu5WFj6LmNc05Lb7W/u0wOoL5klQJII71aeJ/D1pi2W+OOaMYsULwmvQV0lfUDafaof4GtscBCmLbvTkdUsNhsNZmYI7R6CrvpXQsXHIZi2gyFAIWCAAJDHzvJ/IitkIAIAAHoK1Ma9dN24roq2hp5bhpLyOqR4g/wDFbtYZYApprNKBSlKBSlKBSlKBSlKBSlKBSlKBSlKCJ4tmnHt3LtuxcutqWUXu3bqHfYe1VK9wxG4zZuG1kLrQXCfw69B2J8QAARPePWuh1QM/ihHHbVrVeC8vTpB6WJW4wOntp9+8qK1BYcrAtpY0ravuOaG0q7apkb6i06f1qk8e4MPnc5uTkMDj3GB/CWZVmGHjvt6qatbw+IIvZaReA16TzB1RpbbdfeqZ8SYpHEc0Br++M7bCdR0J0j/J/wAiKRYot24ox7PQ88y5Lk9LCE6UHg+p9xUxY4joyM1zZcFkuDTrINrWRJc9z4pwj4ZbJs47oz732tP0krbBCtrUj8/61BcUshLt9SXOl3VS3fpeJf8Ap48mttL9Z+Lvp8N1WXZgzAHmGW0to6f5p27+kVF8a+IFvY2TbSw1v94V2bmFgCSRDqdhJHYbTVMRwRb3ad9X/wApHLHjY+fNTXBeCc1MltTg2QkKqFi2p9PUPEd6mQTnBcMPk8PDWL0G2oLAneS0XFI+1BPaRt/ez5LDBwCtvFyCrX2VlZyDEEa1KbwYAG3mtzgvDUsX8JDcymuCwYABFsiJ6gdxExH+ma+2KLdvDvEfPaRfYkDa4pJ/DH4PP61NTWhx6+LmTcVsW+NeI8uHIG6FoK/bt9s958VWvhX4s+SxFFuyzm5eIZ2JC7BICx+KD2rpnFchLrHFZb31bDtqUECO0T/NXNrXw8lzh6FTfEZJBm3MBgE1aR6ADf1kUmYjq+Hfm645br0odZPS8jsonuOxrfrTwsfQdMuYRVknYwAJA9a3KwhSlKBSlKBSlKBSlKBSlKBSlKBSlKBSlKBUTf4S7Za3+ZCi0ycvQCZJPUHO47jb2qWrDdjHfxQVjH4fcuYvLXOuMy3T9cDfpbe2QDuO471TeNYzDimUGySn0LjahJIU2x9OBt7wP96luO52bYwlJyLCXvmCpZNIDA9hssAg7nbt3qK4rmXv2ncbnY8rimZAKj6QLJuNyW6vy/pW4sbn+Hzi3hWx81y9eTAUJqggLNozsNQ3n/MKi/i9LLPxLTkHmHQWtm3H8NhKh533I8Ct74T+IUs4dlbr46s+QSFKdkGmSwRYVwSYJ8RXx+OM9P8A1ALcxg55SAKpFxhI1KzRB94Jir2qkcNs2tWLqvaSbnWAs8oczYgz1Fu/tV74Nw82bfEGTOCtzFDOFYFTzJLN5k7rInzVAxLtz910valXOgGOgm4DN3bcEmd52q+cPyMsY+e7ZOODzFBfpMtq6ohOxEASD/zVpVxXiK/MYdv5olmtFioTa/07OW/CNiYrTvcdt/LZDDMddN/QLvLnQSQQgXysDvtXxs5N75nh4N7FZjZBuAKNTSJ1WjpmCBsBA2O1R3Fb198DJPPxp+YjUmlQy9tBOn7u253gd6xiLwWY37X1unlsTb0bXZiGDeI7wPWvvw3Fa2hV7hunUx1EQQCZC7enaajeG3rwewj3ccjkKXQHrZoPXbjupj+xqdqIUpSoFKUoFKUoFKUoFK80oPVKClApSlApSlApSlBhmA77VrvebmBQE0lSZLbzO3T6e9QHxFnM+JkczEuMEbSLerTzFkfUVgJAHevBRG4hZY414N8t03dR0DZptsO2oAxM/iFXBW/j/HujDtTj46n5hi4QyCTAVl3B6ux81G59r/1G/NjH1DFZguraeUu7AtBbuI22396+/GmS5w9tWHeti3lFQhuNtq2LAsu89oiJPeoLjgC8RvRj3CBaP0y5B/hKOYTH2+fTb3rcaiT+EsZnwrZXHxrzDKIXmsAY0qx7sN5Hb0ExUv8AE3w5cunPYYtiSqsl0PDHsTsWgNAO8CfeqZwLN0Y9v91a7+8g84MwlgFhBAgNVt4rxGcniP7pcLchlbraCNhqZYgCDOx/CaCuJ8OXwmAy2FbUxJAgl/qFvqQe2gD2G/mrm+PebGzVTFxWfnjpQhtYDSSyhtmAjyPO1RXC3VLXCj8rdJ5lyCHYHd+4Ebgnqg+BX14VdKWOIxh3dXMUMiuwEajuDGoEfdtOxHalRK28fKGZglsSyFW0oZlH8I6YYA6tgvgQe5rW4th5ZwshflLCuciSEC9Sb9YBYjVMDxsTtWzmcU05mAfk72p7SgMWaUDgAqREEp3JMVrNkm5gZX7lelr5DWldiTuDqXpJEQBAB3NQXHh+KwayXs2g62gpdYlDAlFHfTM+1SdokjcRuff9agrSzlY8490RYP1i8rbn/wBtx+Jvc+tZ4dkPax3KYtwEXbkWi8lgX+9SfB7xWUT9Kwp//KzUClKUClKUCsGs1g0CsVmlBmlKUClKUCo7jHGreNy+bq+o4trpE7n19BUjWCJoKvx34mtcrMQc4NYUBtA0HrIUMjE9gT3PvXng3E0upg3DdvhnDqobtdIENzIETtIO1Wh7QMyAZEGR3HofUVlEAAAAAHYAQB+Qq7Bzj420HCyQL199GSpIYQFJ/wDbkxKbz+YFWTgjKq4n1rxjHJ0lTDiBLMYMMPSasdxAwhgCPQiR/SsgU0cn+MuMWcrAVxcv7ZDKA6j0mDBAgLuPPiq7xcWhlXJuZDA4yjVHUzG0pAO/8OImf9t67o2HbI0lEKzq06RE95j19683MC0zFjbQsVKliokqfwzHb2qyrr85499VsBGa7q5uohSAoUACQJ+/vvt2FdbNmxdOavNyRqxrZcEbBdAIdPUx48yasifDWIECDHtaVbUF0gw3ad/Ow/pUrFLyNcuHCbI/ZjLfyWGqEbRtGotET079O07VB4XErPJz5bJGq5bKwRIlzGoz3nYz4jzXbYrWtcOtLr02kHMMvCjr/wBW29PI1zVOJWLmTw08zKEW7YGqDqMlQGIO+oggkA7V74VkYwwsxkfMRReXUBGtZO2jfz5neulnEt6lbQmpRCtpEqPRT4r2loCYAEmTAiT6n1qaahQlo5Vk674uGxsNwrJvu+0B5M1B3cGwmEUORkm22RtcAOoNriPUrIO/61eaAU1EBYw7aZ7uLl43DZBNsyU0jSsg9tW3b3JqYw8kXF1KGA3EMCp29Qa+9KgUpSgUpSgVgms1g0GKxWaUHqlKUClKUClKUClKVApSlUKUpUClKUClKVQpSlQKUpVClKUClKUClKUCvFKUClKUH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7" descr="https://encrypted-tbn1.gstatic.com/images?q=tbn:ANd9GcRVG88OTHucSzLU6GQg6fN2ZaRdGSe6BNHSmbmNtGOLukzfxhRx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800" y="2058617"/>
            <a:ext cx="1440160" cy="144016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775521" y="2274641"/>
            <a:ext cx="251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is stored as matrix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847529" y="4722913"/>
            <a:ext cx="312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Gimp, Photoshop, </a:t>
            </a:r>
            <a:r>
              <a:rPr lang="en-US" dirty="0" err="1"/>
              <a:t>Paintshop</a:t>
            </a:r>
            <a:r>
              <a:rPr lang="en-US" dirty="0"/>
              <a:t>, …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495601" y="1554561"/>
            <a:ext cx="168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Bitmap graphics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104112" y="1554561"/>
            <a:ext cx="162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graphics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6456040" y="2202634"/>
            <a:ext cx="3014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is stored as instructions</a:t>
            </a:r>
          </a:p>
          <a:p>
            <a:endParaRPr lang="en-US" dirty="0"/>
          </a:p>
          <a:p>
            <a:r>
              <a:rPr lang="en-US" dirty="0"/>
              <a:t>line in red from x1,y1 to x2,y2</a:t>
            </a:r>
          </a:p>
          <a:p>
            <a:r>
              <a:rPr lang="en-US" dirty="0"/>
              <a:t>circle in blue at x, y, radius r</a:t>
            </a:r>
            <a:endParaRPr lang="en-GB" dirty="0"/>
          </a:p>
        </p:txBody>
      </p:sp>
      <p:sp>
        <p:nvSpPr>
          <p:cNvPr id="21" name="Right Arrow 20"/>
          <p:cNvSpPr/>
          <p:nvPr/>
        </p:nvSpPr>
        <p:spPr>
          <a:xfrm flipH="1">
            <a:off x="5015880" y="5442993"/>
            <a:ext cx="1872208" cy="5040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519936" y="5803033"/>
            <a:ext cx="91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Plotting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6456040" y="4002833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Inkscape</a:t>
            </a:r>
            <a:r>
              <a:rPr lang="en-US" dirty="0"/>
              <a:t>, </a:t>
            </a:r>
            <a:r>
              <a:rPr lang="en-US" dirty="0" err="1"/>
              <a:t>Coreldraw</a:t>
            </a:r>
            <a:r>
              <a:rPr lang="en-US" dirty="0"/>
              <a:t>, Illustrator, …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1919536" y="5226969"/>
            <a:ext cx="212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png</a:t>
            </a:r>
            <a:r>
              <a:rPr lang="en-US" dirty="0"/>
              <a:t>, jpg, tiff, bmp, …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6456040" y="4506889"/>
            <a:ext cx="2000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svg</a:t>
            </a:r>
            <a:r>
              <a:rPr lang="en-US" dirty="0"/>
              <a:t>, </a:t>
            </a:r>
            <a:r>
              <a:rPr lang="en-US" dirty="0" err="1"/>
              <a:t>ps</a:t>
            </a:r>
            <a:r>
              <a:rPr lang="en-US" dirty="0"/>
              <a:t>/</a:t>
            </a:r>
            <a:r>
              <a:rPr lang="en-US" dirty="0" err="1"/>
              <a:t>eps</a:t>
            </a:r>
            <a:r>
              <a:rPr lang="en-US" dirty="0"/>
              <a:t>, </a:t>
            </a:r>
            <a:r>
              <a:rPr lang="en-US" dirty="0" err="1"/>
              <a:t>wmf</a:t>
            </a:r>
            <a:r>
              <a:rPr lang="en-US" dirty="0"/>
              <a:t>, …</a:t>
            </a:r>
            <a:endParaRPr lang="en-GB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9408368" y="2706689"/>
            <a:ext cx="936104" cy="50405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768408" y="2994721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/>
          <p:cNvCxnSpPr/>
          <p:nvPr/>
        </p:nvCxnSpPr>
        <p:spPr>
          <a:xfrm>
            <a:off x="5879976" y="1698577"/>
            <a:ext cx="72008" cy="4032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5303912" y="6379097"/>
            <a:ext cx="1368152" cy="216024"/>
          </a:xfrm>
          <a:prstGeom prst="rightArrow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5519937" y="6523113"/>
            <a:ext cx="85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Tracing</a:t>
            </a:r>
            <a:endParaRPr lang="en-GB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0CAB1AA-43DD-8D4E-9277-208F5CA58D1C}"/>
              </a:ext>
            </a:extLst>
          </p:cNvPr>
          <p:cNvSpPr txBox="1">
            <a:spLocks/>
          </p:cNvSpPr>
          <p:nvPr/>
        </p:nvSpPr>
        <p:spPr>
          <a:xfrm>
            <a:off x="-1100336" y="99002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Two types of graphics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87559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E55B-D62E-4BEC-A936-7CAD34194900}" type="datetime1">
              <a:rPr lang="en-GB" smtClean="0"/>
              <a:pPr/>
              <a:t>19/12/2021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539-9197-43D1-9AEB-DCAD8CF92AF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4350" y="1933575"/>
            <a:ext cx="35433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8D35752-AF71-1244-9D92-8DB1E6842289}"/>
              </a:ext>
            </a:extLst>
          </p:cNvPr>
          <p:cNvSpPr txBox="1">
            <a:spLocks/>
          </p:cNvSpPr>
          <p:nvPr/>
        </p:nvSpPr>
        <p:spPr>
          <a:xfrm>
            <a:off x="-1676400" y="146211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Bitmap vs vector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16398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r>
              <a:rPr lang="en-US" dirty="0"/>
              <a:t> manipulations</a:t>
            </a:r>
          </a:p>
          <a:p>
            <a:r>
              <a:rPr lang="en-US" dirty="0"/>
              <a:t>Effects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E55B-D62E-4BEC-A936-7CAD34194900}" type="datetime1">
              <a:rPr lang="en-GB" smtClean="0"/>
              <a:pPr/>
              <a:t>19/12/2021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/>
              <a:t>www.cgat.org</a:t>
            </a:r>
            <a:r>
              <a:rPr lang="en-GB"/>
              <a:t>  	Driving biomedical research through computational genomics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539-9197-43D1-9AEB-DCAD8CF92AFA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7609" y="2924944"/>
            <a:ext cx="33813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19936" y="4725144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blur</a:t>
            </a:r>
            <a:endParaRPr lang="en-GB" dirty="0"/>
          </a:p>
        </p:txBody>
      </p:sp>
      <p:pic>
        <p:nvPicPr>
          <p:cNvPr id="17412" name="Picture 4" descr="http://upload.wikimedia.org/wikipedia/commons/thumb/f/fc/Gaussian_blur_example.jpg/250px-Gaussian_blur_examp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0536" y="1825625"/>
            <a:ext cx="2102818" cy="420563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359697" y="4293096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 effects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495601" y="5589240"/>
            <a:ext cx="411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Pixel(</a:t>
            </a:r>
            <a:r>
              <a:rPr lang="en-US" dirty="0" err="1"/>
              <a:t>x,y</a:t>
            </a:r>
            <a:r>
              <a:rPr lang="en-US" dirty="0"/>
              <a:t>) = f(Pixel(x-1, y-1), Pixel(x-1,y), …)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97DF415-9992-B542-B8F0-0B182A77665B}"/>
              </a:ext>
            </a:extLst>
          </p:cNvPr>
          <p:cNvSpPr txBox="1">
            <a:spLocks/>
          </p:cNvSpPr>
          <p:nvPr/>
        </p:nvSpPr>
        <p:spPr>
          <a:xfrm>
            <a:off x="-1318591" y="136525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Bitmap manipulation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12319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76E1-6521-D742-A176-6E981922E94E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Famous examples of data </a:t>
            </a:r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visualisations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52C59-EFE4-7B4E-9BCB-778596D2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190" y="1618912"/>
            <a:ext cx="4011884" cy="453042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A87FED8-0215-F54A-9DD5-D90DBEF2D571}"/>
              </a:ext>
            </a:extLst>
          </p:cNvPr>
          <p:cNvGrpSpPr/>
          <p:nvPr/>
        </p:nvGrpSpPr>
        <p:grpSpPr>
          <a:xfrm>
            <a:off x="435695" y="1357301"/>
            <a:ext cx="4521116" cy="523221"/>
            <a:chOff x="611559" y="2706063"/>
            <a:chExt cx="2220409" cy="400253"/>
          </a:xfrm>
        </p:grpSpPr>
        <p:sp>
          <p:nvSpPr>
            <p:cNvPr id="5" name="Rounded Rectangle 58">
              <a:extLst>
                <a:ext uri="{FF2B5EF4-FFF2-40B4-BE49-F238E27FC236}">
                  <a16:creationId xmlns:a16="http://schemas.microsoft.com/office/drawing/2014/main" id="{1E571A8E-4336-6F40-B426-1C6E473E74EF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2EDEF8-2038-A34C-B781-A0D7CB31887B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Broad street pump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E4CD02A-0F76-6F43-8182-F67317149B0F}"/>
              </a:ext>
            </a:extLst>
          </p:cNvPr>
          <p:cNvSpPr/>
          <p:nvPr/>
        </p:nvSpPr>
        <p:spPr>
          <a:xfrm>
            <a:off x="435695" y="2155762"/>
            <a:ext cx="55307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John snow and cholera in London in 1854</a:t>
            </a:r>
          </a:p>
          <a:p>
            <a:endParaRPr lang="en-GB" sz="2400" dirty="0"/>
          </a:p>
          <a:p>
            <a:r>
              <a:rPr lang="en-US" sz="2400" dirty="0"/>
              <a:t>Linking location with deaths from cholera</a:t>
            </a:r>
          </a:p>
          <a:p>
            <a:endParaRPr lang="en-US" sz="2400" dirty="0"/>
          </a:p>
          <a:p>
            <a:r>
              <a:rPr lang="en-US" sz="2400" dirty="0"/>
              <a:t>Led to realization that cholera is a waterborne illness</a:t>
            </a:r>
          </a:p>
          <a:p>
            <a:endParaRPr lang="en-US" sz="2400" dirty="0"/>
          </a:p>
          <a:p>
            <a:r>
              <a:rPr lang="en-US" sz="2400" dirty="0"/>
              <a:t>Removal of pump handle led to reduction in deaths</a:t>
            </a:r>
          </a:p>
        </p:txBody>
      </p:sp>
    </p:spTree>
    <p:extLst>
      <p:ext uri="{BB962C8B-B14F-4D97-AF65-F5344CB8AC3E}">
        <p14:creationId xmlns:p14="http://schemas.microsoft.com/office/powerpoint/2010/main" val="2787620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539-9197-43D1-9AEB-DCAD8CF92AF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81758" y="6338283"/>
            <a:ext cx="6300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http://en.wikipedia.org/wiki/Bresenham%27s_line_algorithm</a:t>
            </a:r>
          </a:p>
        </p:txBody>
      </p:sp>
      <p:pic>
        <p:nvPicPr>
          <p:cNvPr id="19458" name="Picture 2" descr="http://upload.wikimedia.org/wikipedia/commons/thumb/a/ab/Bresenham.svg/300px-Bresenham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9936" y="2138129"/>
            <a:ext cx="2857500" cy="154305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785256" y="1422034"/>
            <a:ext cx="327846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def </a:t>
            </a:r>
            <a:r>
              <a:rPr lang="en-GB" dirty="0"/>
              <a:t>line(x0, x1, y0, y1):</a:t>
            </a:r>
          </a:p>
          <a:p>
            <a:r>
              <a:rPr lang="en-GB" dirty="0"/>
              <a:t>    </a:t>
            </a:r>
            <a:r>
              <a:rPr lang="en-GB" dirty="0" err="1"/>
              <a:t>deltax</a:t>
            </a:r>
            <a:r>
              <a:rPr lang="en-GB" dirty="0"/>
              <a:t> = x1 - x0</a:t>
            </a:r>
          </a:p>
          <a:p>
            <a:r>
              <a:rPr lang="en-GB" dirty="0"/>
              <a:t>    </a:t>
            </a:r>
            <a:r>
              <a:rPr lang="en-GB" dirty="0" err="1"/>
              <a:t>deltay</a:t>
            </a:r>
            <a:r>
              <a:rPr lang="en-GB" dirty="0"/>
              <a:t> = y1 - y0</a:t>
            </a:r>
          </a:p>
          <a:p>
            <a:r>
              <a:rPr lang="en-GB" dirty="0"/>
              <a:t>    error = 0 </a:t>
            </a:r>
            <a:endParaRPr lang="en-GB" i="1" dirty="0"/>
          </a:p>
          <a:p>
            <a:r>
              <a:rPr lang="en-GB" dirty="0"/>
              <a:t>    </a:t>
            </a:r>
            <a:r>
              <a:rPr lang="en-GB" dirty="0" err="1"/>
              <a:t>deltaerr</a:t>
            </a:r>
            <a:r>
              <a:rPr lang="en-GB" dirty="0"/>
              <a:t> = abs (</a:t>
            </a:r>
            <a:r>
              <a:rPr lang="en-GB" dirty="0" err="1"/>
              <a:t>deltay</a:t>
            </a:r>
            <a:r>
              <a:rPr lang="en-GB" dirty="0"/>
              <a:t> / </a:t>
            </a:r>
            <a:r>
              <a:rPr lang="en-GB" dirty="0" err="1"/>
              <a:t>deltax</a:t>
            </a:r>
            <a:r>
              <a:rPr lang="en-GB" dirty="0"/>
              <a:t>) </a:t>
            </a:r>
          </a:p>
          <a:p>
            <a:r>
              <a:rPr lang="en-US" dirty="0"/>
              <a:t>    if y0 &gt; y1: </a:t>
            </a:r>
          </a:p>
          <a:p>
            <a:r>
              <a:rPr lang="en-US" dirty="0"/>
              <a:t>        increment = 1</a:t>
            </a:r>
          </a:p>
          <a:p>
            <a:r>
              <a:rPr lang="en-US" dirty="0"/>
              <a:t>    else</a:t>
            </a:r>
          </a:p>
          <a:p>
            <a:r>
              <a:rPr lang="en-US" dirty="0"/>
              <a:t>        increment = -1</a:t>
            </a:r>
            <a:endParaRPr lang="en-GB" dirty="0"/>
          </a:p>
          <a:p>
            <a:r>
              <a:rPr lang="en-GB" i="1" dirty="0"/>
              <a:t>    </a:t>
            </a:r>
            <a:r>
              <a:rPr lang="en-GB" i="1" dirty="0" err="1"/>
              <a:t>int</a:t>
            </a:r>
            <a:r>
              <a:rPr lang="en-GB" dirty="0"/>
              <a:t> y = y0</a:t>
            </a:r>
          </a:p>
          <a:p>
            <a:r>
              <a:rPr lang="en-GB" b="1" dirty="0"/>
              <a:t>    for</a:t>
            </a:r>
            <a:r>
              <a:rPr lang="en-GB" dirty="0"/>
              <a:t> x </a:t>
            </a:r>
            <a:r>
              <a:rPr lang="en-GB" b="1" dirty="0"/>
              <a:t>in range</a:t>
            </a:r>
            <a:r>
              <a:rPr lang="en-GB" dirty="0"/>
              <a:t>(x0,  x1):</a:t>
            </a:r>
          </a:p>
          <a:p>
            <a:r>
              <a:rPr lang="en-GB" dirty="0"/>
              <a:t>        plot(x, y)</a:t>
            </a:r>
          </a:p>
          <a:p>
            <a:r>
              <a:rPr lang="en-GB" dirty="0"/>
              <a:t>        error = error + </a:t>
            </a:r>
            <a:r>
              <a:rPr lang="en-GB" dirty="0" err="1"/>
              <a:t>deltaerr</a:t>
            </a:r>
            <a:endParaRPr lang="en-GB" dirty="0"/>
          </a:p>
          <a:p>
            <a:r>
              <a:rPr lang="en-GB" b="1" dirty="0"/>
              <a:t>        while</a:t>
            </a:r>
            <a:r>
              <a:rPr lang="en-GB" dirty="0"/>
              <a:t> error ≥ 0.5:</a:t>
            </a:r>
          </a:p>
          <a:p>
            <a:r>
              <a:rPr lang="en-GB" dirty="0"/>
              <a:t>           plot(x, y)</a:t>
            </a:r>
          </a:p>
          <a:p>
            <a:r>
              <a:rPr lang="en-US" dirty="0"/>
              <a:t>           if y1 != y0:</a:t>
            </a:r>
            <a:endParaRPr lang="en-GB" dirty="0"/>
          </a:p>
          <a:p>
            <a:r>
              <a:rPr lang="en-GB" dirty="0"/>
              <a:t>               y += increment</a:t>
            </a:r>
          </a:p>
          <a:p>
            <a:r>
              <a:rPr lang="en-GB" dirty="0"/>
              <a:t>           error -= 1.0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63952" y="1634072"/>
            <a:ext cx="28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Bresenham’s</a:t>
            </a:r>
            <a:r>
              <a:rPr lang="en-US" u="sng" dirty="0"/>
              <a:t> Line Algorithm</a:t>
            </a:r>
            <a:endParaRPr lang="en-GB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7104113" y="3967064"/>
            <a:ext cx="1287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improve:</a:t>
            </a:r>
          </a:p>
          <a:p>
            <a:endParaRPr lang="en-US" dirty="0"/>
          </a:p>
          <a:p>
            <a:r>
              <a:rPr lang="en-US" dirty="0"/>
              <a:t>anti-alias</a:t>
            </a:r>
            <a:endParaRPr lang="en-GB" dirty="0"/>
          </a:p>
        </p:txBody>
      </p:sp>
      <p:pic>
        <p:nvPicPr>
          <p:cNvPr id="19463" name="Picture 7" descr="antialiased line at 4x zoo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9800" y="3717033"/>
            <a:ext cx="838200" cy="2133601"/>
          </a:xfrm>
          <a:prstGeom prst="rect">
            <a:avLst/>
          </a:prstGeom>
          <a:noFill/>
        </p:spPr>
      </p:pic>
      <p:pic>
        <p:nvPicPr>
          <p:cNvPr id="19465" name="Picture 9" descr="antialiased l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56440" y="3246984"/>
            <a:ext cx="209550" cy="533400"/>
          </a:xfrm>
          <a:prstGeom prst="rect">
            <a:avLst/>
          </a:prstGeom>
          <a:noFill/>
        </p:spPr>
      </p:pic>
      <p:pic>
        <p:nvPicPr>
          <p:cNvPr id="19467" name="Picture 11" descr="bresenhams drawn line at 4x zoo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6280" y="3717033"/>
            <a:ext cx="838200" cy="2133601"/>
          </a:xfrm>
          <a:prstGeom prst="rect">
            <a:avLst/>
          </a:prstGeom>
          <a:noFill/>
        </p:spPr>
      </p:pic>
      <p:pic>
        <p:nvPicPr>
          <p:cNvPr id="19469" name="Picture 13" descr="bresenhams drawn l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76320" y="3246984"/>
            <a:ext cx="209550" cy="53340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3647728" y="6559866"/>
            <a:ext cx="489654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https://courses.engr.illinois.edu/ece390/archive/archive-f2000/mp/mp4/anti.html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88289" y="281493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0066554" y="281493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FC3D7FD-CA0E-5F4C-973D-3CDE8FF167E5}"/>
              </a:ext>
            </a:extLst>
          </p:cNvPr>
          <p:cNvSpPr txBox="1">
            <a:spLocks/>
          </p:cNvSpPr>
          <p:nvPr/>
        </p:nvSpPr>
        <p:spPr>
          <a:xfrm>
            <a:off x="-1112950" y="69543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From vector to bitmap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10308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E55B-D62E-4BEC-A936-7CAD34194900}" type="datetime1">
              <a:rPr lang="en-GB" smtClean="0"/>
              <a:pPr/>
              <a:t>19/12/2021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539-9197-43D1-9AEB-DCAD8CF92AF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991544" y="2105879"/>
            <a:ext cx="64807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2351584" y="2465919"/>
            <a:ext cx="792088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3719736" y="2537927"/>
            <a:ext cx="1080120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503713" y="1745840"/>
            <a:ext cx="2879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script to output vector</a:t>
            </a:r>
          </a:p>
          <a:p>
            <a:r>
              <a:rPr lang="en-US" dirty="0"/>
              <a:t>graphics instructions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303913" y="2537927"/>
            <a:ext cx="189006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SVG, EPS, WMF, …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464152" y="1745839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View, Display, Print in 3</a:t>
            </a:r>
            <a:r>
              <a:rPr lang="en-US" baseline="30000" dirty="0"/>
              <a:t>rd</a:t>
            </a:r>
            <a:r>
              <a:rPr lang="en-US" dirty="0"/>
              <a:t> party</a:t>
            </a:r>
          </a:p>
          <a:p>
            <a:r>
              <a:rPr lang="en-US" dirty="0"/>
              <a:t>tools</a:t>
            </a:r>
            <a:endParaRPr lang="en-GB" dirty="0"/>
          </a:p>
        </p:txBody>
      </p:sp>
      <p:sp>
        <p:nvSpPr>
          <p:cNvPr id="15" name="Right Arrow 14"/>
          <p:cNvSpPr/>
          <p:nvPr/>
        </p:nvSpPr>
        <p:spPr>
          <a:xfrm>
            <a:off x="7464152" y="2609935"/>
            <a:ext cx="1656184" cy="1440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9192344" y="2393912"/>
            <a:ext cx="955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</a:t>
            </a:r>
          </a:p>
          <a:p>
            <a:r>
              <a:rPr lang="en-US" dirty="0"/>
              <a:t>Browser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75521" y="3645024"/>
            <a:ext cx="8353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&lt;</a:t>
            </a:r>
            <a:r>
              <a:rPr lang="en-GB" dirty="0" err="1">
                <a:solidFill>
                  <a:schemeClr val="accent1"/>
                </a:solidFill>
              </a:rPr>
              <a:t>svg</a:t>
            </a:r>
            <a:r>
              <a:rPr lang="en-GB" dirty="0">
                <a:solidFill>
                  <a:schemeClr val="accent1"/>
                </a:solidFill>
              </a:rPr>
              <a:t>&gt;</a:t>
            </a:r>
          </a:p>
          <a:p>
            <a:r>
              <a:rPr lang="en-GB" dirty="0"/>
              <a:t>    &lt;</a:t>
            </a:r>
            <a:r>
              <a:rPr lang="en-GB" dirty="0" err="1">
                <a:solidFill>
                  <a:srgbClr val="FF0000"/>
                </a:solidFill>
              </a:rPr>
              <a:t>rect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x=</a:t>
            </a:r>
            <a:r>
              <a:rPr lang="en-GB" dirty="0"/>
              <a:t>"10" </a:t>
            </a:r>
            <a:r>
              <a:rPr lang="en-GB" dirty="0">
                <a:solidFill>
                  <a:schemeClr val="accent2"/>
                </a:solidFill>
              </a:rPr>
              <a:t>y=</a:t>
            </a:r>
            <a:r>
              <a:rPr lang="en-GB" dirty="0"/>
              <a:t>"10" </a:t>
            </a:r>
            <a:r>
              <a:rPr lang="en-GB" dirty="0">
                <a:solidFill>
                  <a:schemeClr val="accent2"/>
                </a:solidFill>
              </a:rPr>
              <a:t>height</a:t>
            </a:r>
            <a:r>
              <a:rPr lang="en-GB" dirty="0"/>
              <a:t>="100" </a:t>
            </a:r>
            <a:r>
              <a:rPr lang="en-GB" dirty="0">
                <a:solidFill>
                  <a:schemeClr val="accent2"/>
                </a:solidFill>
              </a:rPr>
              <a:t>width=</a:t>
            </a:r>
            <a:r>
              <a:rPr lang="en-GB" dirty="0"/>
              <a:t>"100" </a:t>
            </a:r>
            <a:r>
              <a:rPr lang="en-GB" dirty="0">
                <a:solidFill>
                  <a:schemeClr val="accent2"/>
                </a:solidFill>
              </a:rPr>
              <a:t>style=</a:t>
            </a:r>
            <a:r>
              <a:rPr lang="en-GB" dirty="0"/>
              <a:t>"stroke:#ff0000; fill: #0000ff"/&gt; </a:t>
            </a:r>
          </a:p>
          <a:p>
            <a:r>
              <a:rPr lang="en-GB" dirty="0">
                <a:solidFill>
                  <a:schemeClr val="accent1"/>
                </a:solidFill>
              </a:rPr>
              <a:t>&lt;/</a:t>
            </a:r>
            <a:r>
              <a:rPr lang="en-GB" dirty="0" err="1">
                <a:solidFill>
                  <a:schemeClr val="accent1"/>
                </a:solidFill>
              </a:rPr>
              <a:t>svg</a:t>
            </a:r>
            <a:r>
              <a:rPr lang="en-GB" dirty="0">
                <a:solidFill>
                  <a:schemeClr val="accent1"/>
                </a:solidFill>
              </a:rPr>
              <a:t>&gt;</a:t>
            </a:r>
          </a:p>
        </p:txBody>
      </p:sp>
      <p:pic>
        <p:nvPicPr>
          <p:cNvPr id="18" name="Picture 17" descr="screenshot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1665" y="4869160"/>
            <a:ext cx="1333333" cy="12095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96000" y="4653136"/>
            <a:ext cx="43837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WWW Standard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Shapes: circles, ellipses, lines, rectangles, …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Text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Paths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Clipping/Masking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Colours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703512" y="3140968"/>
            <a:ext cx="140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SVG Example</a:t>
            </a:r>
            <a:endParaRPr lang="en-GB" u="sng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795C3FD-9E04-1042-A68E-765E61563586}"/>
              </a:ext>
            </a:extLst>
          </p:cNvPr>
          <p:cNvSpPr txBox="1">
            <a:spLocks/>
          </p:cNvSpPr>
          <p:nvPr/>
        </p:nvSpPr>
        <p:spPr>
          <a:xfrm>
            <a:off x="-1246584" y="92352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Vectors build images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162267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E55B-D62E-4BEC-A936-7CAD34194900}" type="datetime1">
              <a:rPr lang="en-GB" smtClean="0"/>
              <a:pPr/>
              <a:t>19/12/2021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539-9197-43D1-9AEB-DCAD8CF92AF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2530" name="AutoShape 2" descr="data:image/jpeg;base64,/9j/4AAQSkZJRgABAQAAAQABAAD/2wCEAAkGBhQQERQSEhIRFBQUGBUUGBgYFxsVGBUYGBMfFxcWFBUXHiYeGBojGRYYHzIgIygpLCwsGB4xNTAqNSYtOCkBCQoKDgwOGg8PGiwkHyQsLCwsLCwpNSosNS00KTUpLSwsNCkpLCwtKSwsKjUxNCwuKSovLCksKSwuNSwsLCwsLP/AABEIAMQBAgMBIgACEQEDEQH/xAAbAAADAQEBAQEAAAAAAAAAAAAAAwQFAgEGB//EAEcQAAECAgUGCQkIAgICAwEAAAECEQADBBIhUWEFEyIxQZEGFDJTkpOhsdIVUlRxcnOB0fAjMzQ1QmLB0wezQ7Ik4YOioxb/xAAXAQEBAQEAAAAAAAAAAAAAAAAAAQID/8QAKREBAQABAgMHBQEBAAAAAAAAAAERAiExQYEDElFhcaHwE5HB0fHhIv/aAAwDAQACEQMRAD8A/ZcrzCmRMUCxCSRuiXgnSFTKFR1rJKlS0Em8kRRlz8PN9hXdEfAr8vovukd0BtQQQQBBBBAEEEEAQQQQBBBBAEEEZFNytMRSpctMpRlEATF1CQFLcS2UC1hSyrD94k2MXDXgj5qkcIp6DUzJUozJyAUpXopSurLUXFpIKVFrGtsh9Cy9OUmeVUZTyUFSQ+lNUAbAliRWqgjXYqA3oIwKBledMMxa0iXLRKrDQWp1ZyYkrAKQpSastKgkMdPa4MdS8tzRR5M1UsKMyZVUwUClBUqqrN2muwS6QbCSztaG7BHzJ4TTiuW0hQSQywUzHrnNOlKqjOCtYtZJqm0MYVI4WTlpTMEjQKXszhSCoyWJVUfRExbsCC2uxVUPq4I+doPCKcpaEzJFULWAzLrSwZaFJCgRbatQKhYKtoFrfRQBBBBAEEEEAQQQQBBBBAEEEEAQQQQEOXPw832Fd0R8Cvy+i+6R3RZlz8PN9hXdEfAr8vovukd0BtRzNS4IvB2t2i0R1CKdR85KXLrFNdKk1hrTWSQ4xDvAZdGyVOHF60wfZJSlTKWazJAKrWrFTEGs7C3XHOQJ86fLJmTmmJLKqoSEsoCYgpBBP3a0bdbxzJyCy6OvPIaWVlICWBCzWqo0rEhyALdEAbIzclrpCKdISEDi06iIJmFSa2cl2hASB5q7rQSX0WGpMj6fiq+eX0UeGDiq+eX0UeGHZs+crsu9Xxj3NnzldmOGPYMXyEcVXzy+ijwwudR5gSSJyn2OlDf9YrzZ85XZhhh2mFzpRqnSVqwuH7T3bYDjiq+eX0UeGDiq+eX0UeGHGWfOV2Y4Y9gxf3Nnzj2X+r4QCOKr55fRR4YOKr55fRR4YcJZ85XZhhh2nBjNnzldl3q+mgJZlHmApacq026KNVUmzRvAhnFV88voo8MdzJZdOkrWbrlftN7bNQtvZmz5yuzDDDtODAjiq+eX0UeGDiq+eX0UeGHZs+crsu9Xx+MBlnzldmOGPYMXBPFV88voo8MKFFWFBInKCapsqosYgBtHUzxZmz5x7L/V8IXmjWGkrUbr0/twO3abNTBxxVfPL6KPDBxVfPL6KPDDs2fOV2XHDHsj3Nnzldl5wx7BAI4qvnl9FHhg4qvnl9FHhh2bPnK7MMMO04MZs+crsu9XxgJZdGmOp5ymBs0UaqoNuje8M4qvnl9FHhjtEsurSVrw832cceSMYZmz5x7L/V8IBHFV88voo8MHFV88voo8MOEs+crswww7TgwZZ85XZjhj2CATxVfPL6KPDHVAmFSNIuQpaX1PVmFINmAhipZ85XZjhj2RPksNLZydObadZ+1VrayAsggggCCCCAhy5+Hm+wruiPgV+X0X3SO6LMufh5vsK7oj4Ffl9F90jugNqJ8oyErlTELVVSpC0qU4FUFJBLmwMDtjL4R05cpUirNKAtdQhksq0H9SFE7RVSQTW1hjGplCUlcpaZhqoKTWU4FUM5U5sDa7bLIDIo+RkBciYJ4cZwoCSAFiYc4oIALEO526LDY8eKkhMiiTHVoLkE6R/wCVIk36gZgLYGO6PQZFeRME1alArzbqsUSFBaSkAB3UokWFw2pIATlEIl5MWtSlAJo5W9ZaqpTKCgQH2FILDG8xZM3EG/mRerpG5r49zQvVvOOOPddEORqfLpciXPlFZlzUhSXKgWIa0E6xbueLcyP3dI44491whZZcUe5oXq3nDHDvvhU+SKptOrzjcBt9UMzI/d0jhjh33mPiqfk6n000jN0zitF0BR1yw81RQQFlZURoEpUxCg+idRL60aZqu9wPtTJF6ukccce64R7mhed5vePn+DeXxSZlIoyxNE6iKCJiiFIRMrVgmZLDuHAJbZYxIAMfQZofu6Rve+Jq03TcUeCSL1dI4Y4dpvMGZF6ukbmvxgEkXq6SsMcB23lzMC9XSVc1+MZHE2UHTadZ2nzVat51fxDM0L1bzhjh33wuZKDptVaT+o+ao+cL8dllgbvMj93SOGOHfeYAzIvV0jc18Bki9XSOOOPYLhBmBerpKua/CAyRerpKxx/cey4MHuaF53m94XmRWFp1H9RvT8dg7b4Zmh+7pG974XmhWAdWo/qOwp/dhdfbaXDsyRerpG44490e5oXq3m8/PuujzMC9XSVcRfj3XR7mR+7pG8m/HuuEB5mherpHDHDvvMGZF6ukbmvgzI/d0jhjgO28uZgXq6SrmvgOESQ6rTr84+bh6+wXBmZoXneb3haJIdVqtfnHzfas5Ru2XAwzND93SN73wHgki9XSOGOHffAZIvV0jjjj3XQCQL1dJWGOHfeYDIF6ukrHHHuuEAKki9XSOOOMT5LS0trbFzdZc/eq1k64oVIB2q6Sscce66EZLS0trbFzdZJP3qtZNpgK4IIIAggggIcufh5vsK7oj4Ffl9F90juizLn4eb7Cu6I+BX5fRfdI7oBXCcOqjpCyglZYgixmtAKVOobDZrNtsbFNQgyliaRmyhQWSW0aprEkarHjE4ThapklKc4AlSZhq5zS0mqjNpIcBzpkC0OCHbYyjNlCWtM5SQgoVWBNpRVNawW6n1QGdR5cgKkkTVkvMUgE2Fai0wqBGiutW1sQVKAZyIryTRk5iVZrQh8XSl+4RHJk0YZpYzlq1BJNfl19ITAducBOl+pzFWR5cvMSmEvkI1Aa6qX+LhPZAL4P0dIkCW1kozJI9mWtUtP/ANAN8aeZF31b8zGVQKiZ9IlmpaUTQLOQuUJdgurSpm+NIoRcjsvP8lXbAY3DGjTV0YyqNNMifNWiWhYDkaQUsi5paFF9ejGlR6AJclMvXUQlFgqvVSE2JTq1ahqjFlZWlzspqo2aWOKys5XKAJalzSgJKFXhLjElXmxuzpcuqbEM1w1MMDsbZdG9WZJpvr9xicM89JlJpNFo+fnSlMUVqtaUsHOC87CALXANoBB35ISpIUGIUAoEFwXtBB2iAoRcjbdi/ertxj5ChUw5MmThT58gUaZN/wDEISwlArUcwtTWEWEO4ZKi4AYXTO9MTj1zfL5hH2IkC76s8I3RicI+EkqhKkS1S5sxdJXmpaUB9Jm0ySKqdIW263ayFZe4X0Wh5sEZ1cyaJCUSglZExhoqtFXUgX8myyPeDHB00bOrpE/jEycoq0mIkoIJzMsn9AdWxIPmiLNOJ3tX9/gypeTMsLVLXMpFClVZ6ypCJa1hcqqaoKyx1lY1J1guSAIdkrhcqUZEjKclNGpVImKRKSgmZLWAoVdNJVVL1QxNrg7S31M2Wh02I5R2C5WB2lV2s4grpmTpE5NWYiUoEEWgEisADVOw8nVhF+pLtq0zpt4/v25GFOYTd33N/EBki76t8R3x8VRuA86iCTLoNOqyEZ0rRPQifXKw6TWASWcuz42wUTgZSpubVTsoFbSpsqdKkpEqXNCyu0qDaVVRDhINljaRUvZ6OPemOuef68ec8zLcyvwtodFWUTZyRMEtU8IDqUpCXJKQNfJJbA7BGIj/AChQiQatKTLzHGK5kTKoTXCAL3dIFYAp/dbG3kDghQ6EiWmTKl1paSgTFBKppBVWIVMZzpbNlgEaRo8s6NWXVqszBm0QAzamCbHus1Mz2U2xb1x+Kbs7J3CmhUlhKpElRMsTqtdlJlkcpaTamxVrsQ4jXCEm6/XeTb2mMXLPAyg0sLz1HkkrQJZWAErCUmsllC0NVHwDaoyKX/imgLzlUz5eclIkaE9eihCgQAFEg8gBlOLDYC5hJ2V52dM/mG762kzpUpJXMWhCUs6lKCQlyGcksLQNcZVP4WUGRnM7SZKcyUomCs5SVBkgpFrsOw3GMwf4uyeTNroXNzwlJVXnLV92AEkGs78nbcAwLRqy+CFASFgUSiMurWGbQQqoNFwQ1mvthPpTjm+3h6+fsbp0cNsnFUwccozpWmWftANJQsAJLHWq0OBa5sjSlZZoqiatIkEhYlFpiS0w2hGvlFuTrshE/g3Q5pXnKPRlVpiZqnQnSWlNi1WByNIWvrViIjpH+PsnTFFSqJIKlTRPJ1EzBex5Lm1HJJOqJPpc8m7Zl0qSXCZkssvNFlgssAaBtsUwGjrjhNPo5Zpso1lGUGmDSWHBQLbVBzYLYwV/4zyYVBQo0sETc/YpQddmys1TUaoswtjqV/jbJiKjUWT9nMM5LkllHW7nSTojRLp0dUXHZeN+3+m7SPCOhGp/5NHOeUpCGmpIWpPKSkg6wVdovEW5KAEthqrzW9WdVGVR+A2TpQSE0SiiopS0uhKmUdZdTnZqNgqhmYRqZIQkSmSEhIVMAAYADOqYACxmjGvu5/5z1VbBBBGAQQQQEOXPw832Fd0R8Cvy+i+6R3RZlz8PN9hXdEfAr8vovukd0BtRnZVpNHSCJ2bJqnRNUrUkgghKTaXtG+NGIcp5Qly0qEwVtEkpqvWDGy3RtY6zAQyplGC6MAFhalTBLFZTpUEqMwrFZndCgSXck63JizI81GYlMUchGojXVT2uU7xEUnKFHryECSApVYpNQNLKfsuUHAJ5IbWNttt2R6QkyJTKHIQPjVSP5G+AyaRkeQjKMqmgCvMlro6jWs5OcSarsBVlrD4iN9c5ABJUgAO7kWa3fcrcYzeEylGizDISmZOQBMlJrBIUtBC0gk7DVt1OHDh4+bpeW5GVZQybOFSkTES5lJlAqBo6UqCl6ZAFcKCUhNvKBIKQX6yate9u062T08PZH0+QlpVLM0lLz1GaLRyTVTKs2HNiU4vMWT5qKptQzXi4XkbG7IKHKlypaJSGCUJShId2CQEpDm0/p1x1OnpqnSGq/AHYRsIjkrozEXp3jF+5W4xPlDJ8ikJqTpcmalwqqtKVisDYWVtdx8TFJnJvH0/yO4x7nk3j6Ld8JcDJyJwcolCVNVRpcuWZyq6yC7nYA5LJ0gQkWaWMamcReneLj/D9seiem8fTeIbxBn03j6D9wMW225oXNmIdNqeUdo81WOCtxxZmcTensw+ad4jiZOS6bRrO3BWN4N+rd3nk3j6b5jfEHmcRejeLvk0BmIvTvGL9ytxj3PpvH0H7jAZybx9P4TuMAV03p7L/AJwvOIrC1Oo7R+1tuKd4whudTePot3wvPJrC0M1/sttxGzbAdGYi9G8XH+Ae2Pa6b09l5/kHtgz6bx9AnuB3QZ5N4+iR/B3QAJib07xh807xHmcRejeLvlHueTePpvmN8GfTePoP3QC0TEOq1Gu8ebttwVuMMrpvT2X/ADaOETkuq0a7/wBvrwVdqMMzqbx9Fu+A5ExF6d4w+ad4gMxF6d4uP8A9seiem8fTfMb4DPTePp/kd0B4qYi1ynbtGL9oPbCMlEGW4Zq81m1NnVamihU9IdyPp/kd0T5KUDLcWgrmkdaqAsggggCCCCAhy5+Hm+wruiPgV+X0X3SO6LMufh5vsK7oj4Ffl9F90jugNqIcp5SRKSqulStElqhKSGNhU1Uatpi6PCHsMBhS8sSa9HSJIBmVgCAn7MpARrGwgAA2OGZ9UWZOpoTKlpUmaClCARmplhCQD+mH03JqZktSGCayVJBAGi6atnwYNdZHWT6HmpYQ4LPqFUWqJZKbaqQ7AbAAIDzyim6b1UzwwoT5QWZglrrkBJXmF1ikFwkqqOz7IvaBoCXyim6b1UzwwuflFNUsmcf/AIpngMXNEeVqBn5K5TpFYM6k1wC7g1XFoZxbYWMB15RTdN6qZ4YPKKbpvVTPDFIEetAS+UU3TeqmeGDyim6b1UzwxU0DQEMzKSXToztfNTLNE/shnlFN03qpnhheUMnZ1UoukCWsLIKHJa0BK3BRaHs1sAbHBtaAm8opum9VM8MHlFN03qpnhipoGgJfKKbpvVTPDCzlJNcaM3Uf+KZeP2fTRc0RTMm1qQic4FRCkNVtNYjWp9QbU19sB35RTdN6qZ4YPKKbpvVTPDFTQNAS+UU3TeqmeGDyim6b1UzwxU0DQEMvKSXVoztfNTLdEW8j6aGeUU3TeqmeGFULJWanTptdSs9UcEJ0atZmIAcMoC3zYvaAl8opum9VM8MHlFN03qpnhipoGgJfKKbpvVTPDBk3kOxDqmG0EFjNUQ4NosMUtEeR8m8XlCWCCASwAICRsSkEqLDEn+AFsEEEAQQQQEOXPw832Fd0R8Cvy+i+6R3RZlz8PN9hXdEfAr8vovukd0BtRzN1FndjqZ/g9j+uOoIDEoxpR4vWCgyUic+btVVFcqqvZrao1uuxooTlKYUIXm0VV1W01FqwcVml2C1n1RpmJMk/cSvdo/6CCzHN7nJ3NyusV/XBnJ3NyusV/XHstVRQQSs1ypSSbQNRKK3xJAOwG6KYi2YS5ydzcrrFf1wZydzcrrFf1xVBFZS5ydzcrrFf1xxKnziAc3LDgFs4qzD7uLYXIGin1Du9Q7hAJzk7m5XWK/rgzk7m5XWK/riqCAlzk7m5XWK/rgzk7m5XWK/riqEUhRJCAF6QU6hZUAGt73Ib4nZBZM0gUqdWKc0iwO9dQTgATLtPq1bdkcilz9H7FDK1/aHRurAywW9UXS5YSAkagAB6h645kDRH1/A7oi5mSM5O5uV1iv649zk7m5XWK/rjqTLzZCEoZDEgvYk1uSx1C2xrAxFjB6IqWY4Jc5O5uV1iv64M5O5uV1iv64qggiXOTubldYr+uOJc+cQ+bljX/wAir/dxbC5As39/qEAnOTubldYr+uDOTubldYr+uKoICXOTubldYr+uDOTubldYr+uKonpEx/s0rqrUkkFnYAgFVz22Pt2FjBZM3CcUyaSpKUSSUkA/aLAD2tWzRDta2IdniqiTytLkAF1JIBcOlRTYWF10NAibJvIPtzf9yoFxyVQQQQQQQQQEOXPw832Fd0R8Cvy+i+6R3RZlz8PN9hXdEfAr8vovukd0BtQinTVJlrUhNZaUqKU+coJJA+JsjE4VpFejmq5Myq9ZKSASD+rEC0arb4+igMajZTnKVJBl6KjMSv7OYkhj9msVrEJKWJCi7qa0gxVkiYcxK0SNBG0eam3Xid0XRLkn7iV7tH/QQHdIrKQQl0qILGwsWsLHXbHsqkVhYHYlJYjWkkEbx2w+EgEL1JqqDvqNfG907qu17I1N5h3XPmneMPmd0eZw+ad4u+t0MgisllZ807xj8hvjiQs1U6OwbR8z69Zh8cSeSPUPq2A8Cz5p3jD5ndBnD5p3i763wyCATOpFRJUoEJSCSXGoO53B/jHFGcOWWaxraRGi4AqgPYANl4N8dzVEqSlKkhjWUNZKWIDDY6gLcDDojfCepecPmneLvrdHEmYao0TvGOJuG3bD44k8kfXfFYLpEuukpIUAdoIBBBcKBvBD/CPJFJKw9RQtIYsDYWv1a7doGMUQhaqqwSuxTICSLK1pcHY4stuHxjc3mHecPmneLj9fGPa5807xefkN8dwRWHFc+ad4w+Z3QqRMNXknbtHzPqiiOJOrf34wHhWfNO8Y/Ib49rnzTvF8dwQClTmBJDABySQAAwJcv690LkKWxKgCSSQzWJtqjEsB8VHZHVJSVMmoFJU4W+oJqnZtcsGueHxGuELUs+ad4x+vjE+Sy8u0Ma82y77VV0WRLk3kH25v+5UVlVBBBAEEEEBDlz8PN9hXdEfAr8vovukd0WZc/DzfYV3RHwK/L6L7pHdAK4UISVSAtqql1Sa1R3ZkvVUS7arHbWGjYptIzUpawkqqJUoJGtVVLsNdpZoxuFEqsuj2jl6iw2pc1iklmcFIIcH1x9BAYkjhEVKlJqA5wqSSFPyVMDL0dIFLLtbRUDa8WZIngyJViuQgckj9KRdj33RdEuSfuJXu0f8AQQD88LldE3PdC6QEqDFJLEKFhFqS4tGKdxxtoggsuLmESKTWSklK0kgFikuHaw+p+w3R3nhcrom57sYWhQSspKiSt1JB2BISFAHcWxPwoiRdUxSzOFyuiccMO68RzImaIDK1D9J9Vw7hDoXR+Sn1DuwsisgThcronDDHvuMGeFyuibnuwhkTUxlNKNb7RwauxIFrnYC4TfpfEKumZuHlHXrUpBSokg2EmqlSglz6rW/dja/Oi5W44YY990dwQLc3JeeFyuibnuxjiTNZIsV0TjgLrrrxD4XI5I/9fxBHudFytxvaOJi6wsBfWHSSAbCCRgSD8DdDoIE2IlUh0gqBBa0AEgFrQC1toI3XwzOi5W43n5d18KQkIWQEFlusq2VhVSxuJDHFj8aIka1TdxnhcrccMMe+4wuTNFXUrb+k+vVVHdD4XI5O/vwisgzhcronHDDuvEe50XK3G9o7hFKU7ISsJUrVY5YEViBe228iCyZuCqJNSp5oEzTblJI0U8lg1gNZ7bbbdTCgzhcronHDDuvhkEIarm5LVOFyuiccMO6J8lqeW9tq5usMfvVawdUWRLk3kH25v+5UEVQQQQBBBBAQ5c/DzfYV3RHwK/L6L7pHdFmXPw832Fd0R8Cvy+i+6R3QFGVMkZ9ctTpFQgvVJWNIHQUFgJNm1KofT8qy5AJWpmSpbbSEgksPgYrjxSQQxDg2EXwGenLaTm3RMAmKWgkgVULRMzdVagSAStwNYLep+skUhJkSmP6ED41Uj+Rvh6cnyxVIlywUclkgVbG0bLLLLI4yT9xK92j/AKCAfn03/TPHueF/1b8jujuCAnpE1xoFNZwz6uUHGDgs+x47RSkkAhQIIcEWghncH1EQ2ESU1VFIQAi1QIP6iolQI2a3+J1NbGpvPnz5XZnpv+rfCd0cyJwqi3YPleduJh0cSeSPUPq2Ky8E9N/1Z4hvhFGpIU6xMCkKYoYMAmq74vaXub4tnKJISmobRWe1kF/07XZt5tZi1IawahEa4T1c54X/AFb8jBnhf9WfMb47gisl59N/0z/zHEmeKot+rcT5p27IfHEnkj674Azwv+nbvjwT03/VniG+GQQE9IUFCxZSxCnGBrEG8EJIOEeyKahaQpJcH1jaQxGwuCGwh8IrlK9JSaqmCRqNZiSMXAe/XEbm8wZnhf8AVnzG+FyaQmq73/O87IfHEnVv78YrDwz03/VvhO6FSpjqJUE2Gqg6zVNV3Ox1bMBHdIUbEhKjXcEgtVFU2vfqAa1zhDJcsJASkAAAAAagBYAIjXCerkT03/VnzG+Az03/AFb8jDIIrJap6Rt+rfkYnyWoGW41Fc0//qqLIlybyD7c3/cqAqggggCCCCAhy5+Hm+wruiPgV+X0X3SO6LMufh5vsK7oj4Ffl9F90jugNqOJs4JBJ2AmwElgHsSLT6hHcInUJCzWUhJUxTWZlAF+SsWjWdR2wC/Kst5YrfegKRYbQWYktou4Z2c2RzkmaMxKtH3aNv7BGfT8hEKkGTqlMGK1aklDA1nrCohQY/qWFa3MOybkpQXNM5MsgqJQGSWFdR80MKhlpa9KjtchqZ0XjfBnReN8K8ny+bl9EfKDyfL5uX0R8oBudF43wukIQsVVEM4OtiCC4II1EER55Pl83L6I+UHk+Xzcvoj5QWWy5jnj6UvnChGlVSStLKfksbLTcdoOsWlcrKCKtVCpalhAUE1gLGsezRB9XwibK+SSpKRJTLSa1tiRZVLPolwFVSU7QI9oGSyJk0rQioqqUggEpLGsAAGCRottd32RFzPBfJCQ5JRWU1YjaQG27MIZnReN8K8ny+bl9EfKDyfL5uX0R8oqW54m50XjfBnReN8K8ny+bl9EfKA0CUP+OX0R8oIbnReN8Lo09JSGUlvh8h3RFlLJwUlOalorCZLJYJToiYM4DZa6QoNfCqFk0iaszEyqimqJZJtZ2SKoZgC+t9cBrZ0XjfBnReN8JTQZR1S5d3JTssOyPfJ8vm5fRHygG50XjfHiylVhqm0G1jaC4PwIB+EL8ny+bl9EfKDyfL5uX0R8oDhFNCKqZq5YUokAiwKts16lEbHvZ44RlBFQ1CFqBIqpKXcqIt1Na9puOuFZTya6BmpaKwXLNgSl0iYCsEtqKQQ2MLoeS2nTFKly82oJIBCTVUzEJADVdttrm7VG8zOcNCUEpKjWcqLl1O1jAAbB/wC74ZnReN8K8ny+bl9EfKDyfL5uX0R8orNuTc6LxvgzovG+FeT5fNy+iPlB5Pl83L6I+UENzovG+J8mHQPtzf8AcqJcq5MdAEqWgKrJcgJBSnaQCGV7JsttdmPWTqNNTNWVsJZAqpBcDVYAAKrWg3uDAacEEEAQQQQEOXPw832Fd0R8Cvy+i+6R3Rp06jZyWtDtWBG+MLJ+RqXIlIky58mpLSEpeUSWGpzWtMB9JBGHxWnekUfqj44OK070ij9UfHAbkEYfFad6RR+qPjg4rTvSKP1R8cBuQRh8Vp3pFH6o+ODitO9Io/VHxwG5BGHxWnekUfqj44OK070ij9UfHAbkEYfFad6RR+qPjg4rTvSKP1R8cBuQRh8Vp3pFH6o+ODitO9Io/VHxwG5CKdRBOlLlK5MxKkHVqUkpOuzUYyuK070ij9UfHBxWnekUfqj44D3/APlZb1iuZWd3BAb7TOMlhogFwG1Ax6ODCRJRKziyEhYc2khYt22F21fuG2OeK070ij9UfHBxWnekUfqj44DSyfQcyCKxVWNYkgD9ITqFmpIJbaSWEVRh8Vp3pFH6o+ODitO9Io/VHxwG5BGHxWnekUfqj44OK070ij9UfHAbkEYfFad6RR+qPjg4rTvSKP1R8cBuQRh8Vp3pFH6o+ODitO9Io/VHxwG5BGHxWnekUfqj44OK070ij9UfHAbkEYfFad6RR+qPjg4rTvSKP1R8cBuQRh8Vp3pFH6o+OPU0WmvbPkN7o+KA24I4SC1pD+qCA7ggggCCCCAIIIIAggggCCCCAIIIIAggggCCCCAIIIIAggggCCCCAIIIIAggggCCCCAIIIIAggggCCCCA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528" y="1789584"/>
            <a:ext cx="566345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6672064" y="2005608"/>
            <a:ext cx="21602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88088" y="1789584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line</a:t>
            </a:r>
            <a:endParaRPr lang="en-GB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951984" y="1911534"/>
            <a:ext cx="288032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68008" y="1501552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dot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888088" y="3301752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96200" y="3085728"/>
            <a:ext cx="121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circle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600056" y="3589784"/>
            <a:ext cx="122413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824192" y="4093840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line</a:t>
            </a:r>
            <a:endParaRPr lang="en-GB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4871864" y="5894040"/>
            <a:ext cx="576064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47928" y="6110064"/>
            <a:ext cx="108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text</a:t>
            </a:r>
            <a:endParaRPr lang="en-GB" dirty="0"/>
          </a:p>
        </p:txBody>
      </p:sp>
      <p:cxnSp>
        <p:nvCxnSpPr>
          <p:cNvPr id="32" name="Straight Arrow Connector 31"/>
          <p:cNvCxnSpPr>
            <a:cxnSpLocks/>
            <a:stCxn id="23" idx="1"/>
          </p:cNvCxnSpPr>
          <p:nvPr/>
        </p:nvCxnSpPr>
        <p:spPr>
          <a:xfrm flipH="1">
            <a:off x="6168008" y="4278506"/>
            <a:ext cx="1656184" cy="75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240016" y="3301752"/>
            <a:ext cx="1584176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2135560" y="5389984"/>
            <a:ext cx="792088" cy="64807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/>
          <p:cNvCxnSpPr>
            <a:stCxn id="35" idx="5"/>
          </p:cNvCxnSpPr>
          <p:nvPr/>
        </p:nvCxnSpPr>
        <p:spPr>
          <a:xfrm>
            <a:off x="2811650" y="5943148"/>
            <a:ext cx="404031" cy="310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215680" y="6182072"/>
            <a:ext cx="145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layout!</a:t>
            </a:r>
            <a:endParaRPr lang="en-GB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D311E51-9F23-6449-BA2B-2C2B93DB74D1}"/>
              </a:ext>
            </a:extLst>
          </p:cNvPr>
          <p:cNvSpPr txBox="1">
            <a:spLocks/>
          </p:cNvSpPr>
          <p:nvPr/>
        </p:nvSpPr>
        <p:spPr>
          <a:xfrm>
            <a:off x="-1901825" y="142336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Can be tedious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43170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324744"/>
          </a:xfrm>
        </p:spPr>
        <p:txBody>
          <a:bodyPr/>
          <a:lstStyle/>
          <a:p>
            <a:r>
              <a:rPr lang="en-US" dirty="0"/>
              <a:t>Graphics packages build plots from representations of the parts of the image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E55B-D62E-4BEC-A936-7CAD34194900}" type="datetime1">
              <a:rPr lang="en-GB" smtClean="0"/>
              <a:pPr/>
              <a:t>19/12/2021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C539-9197-43D1-9AEB-DCAD8CF92AFA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19536" y="306896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User</a:t>
            </a:r>
            <a:endParaRPr lang="en-GB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4655840" y="386104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951984" y="3861048"/>
            <a:ext cx="86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19536" y="3645024"/>
            <a:ext cx="1565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line data</a:t>
            </a:r>
          </a:p>
          <a:p>
            <a:r>
              <a:rPr lang="en-US" dirty="0"/>
              <a:t>Add tick marks</a:t>
            </a:r>
          </a:p>
          <a:p>
            <a:r>
              <a:rPr lang="en-US" dirty="0"/>
              <a:t>Add labels</a:t>
            </a:r>
            <a:endParaRPr lang="en-GB" dirty="0"/>
          </a:p>
        </p:txBody>
      </p:sp>
      <p:sp>
        <p:nvSpPr>
          <p:cNvPr id="12" name="Right Brace 11"/>
          <p:cNvSpPr/>
          <p:nvPr/>
        </p:nvSpPr>
        <p:spPr>
          <a:xfrm>
            <a:off x="3863752" y="3645024"/>
            <a:ext cx="432048" cy="86409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5735960" y="3140968"/>
            <a:ext cx="0" cy="223224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76121" y="3356992"/>
            <a:ext cx="1854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to file as</a:t>
            </a:r>
          </a:p>
          <a:p>
            <a:r>
              <a:rPr lang="en-US" dirty="0"/>
              <a:t>	</a:t>
            </a:r>
            <a:r>
              <a:rPr lang="en-US" dirty="0" err="1"/>
              <a:t>png</a:t>
            </a:r>
            <a:r>
              <a:rPr lang="en-US" dirty="0"/>
              <a:t>, …</a:t>
            </a:r>
          </a:p>
          <a:p>
            <a:r>
              <a:rPr lang="en-US" dirty="0"/>
              <a:t>	</a:t>
            </a:r>
            <a:r>
              <a:rPr lang="en-US" dirty="0" err="1"/>
              <a:t>svg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display on screen </a:t>
            </a:r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29D5A8-3097-E34C-9765-2B26629C6850}"/>
              </a:ext>
            </a:extLst>
          </p:cNvPr>
          <p:cNvSpPr txBox="1">
            <a:spLocks/>
          </p:cNvSpPr>
          <p:nvPr/>
        </p:nvSpPr>
        <p:spPr>
          <a:xfrm>
            <a:off x="-1462608" y="155214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Graphics packages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01583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E45F1-6178-F942-BB8F-CF42837CF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516" y="2506662"/>
            <a:ext cx="7886700" cy="4351338"/>
          </a:xfrm>
        </p:spPr>
        <p:txBody>
          <a:bodyPr/>
          <a:lstStyle/>
          <a:p>
            <a:r>
              <a:rPr lang="en-US" dirty="0"/>
              <a:t>Always make figures with vector graphics editor</a:t>
            </a:r>
          </a:p>
          <a:p>
            <a:pPr lvl="1"/>
            <a:r>
              <a:rPr lang="en-US" dirty="0"/>
              <a:t>Illustrator, </a:t>
            </a:r>
            <a:r>
              <a:rPr lang="en-US" dirty="0" err="1"/>
              <a:t>inkscape</a:t>
            </a:r>
            <a:r>
              <a:rPr lang="en-US" dirty="0"/>
              <a:t>, GIMP</a:t>
            </a:r>
          </a:p>
          <a:p>
            <a:r>
              <a:rPr lang="en-US" dirty="0"/>
              <a:t>NEVER EVER USE POWERPOINT!</a:t>
            </a:r>
          </a:p>
          <a:p>
            <a:pPr lvl="1"/>
            <a:r>
              <a:rPr lang="en-US" dirty="0"/>
              <a:t>Not a vector graphics editor</a:t>
            </a:r>
          </a:p>
          <a:p>
            <a:pPr lvl="1"/>
            <a:r>
              <a:rPr lang="en-US" dirty="0"/>
              <a:t>Cant crate high quality images</a:t>
            </a:r>
          </a:p>
          <a:p>
            <a:pPr lvl="1"/>
            <a:r>
              <a:rPr lang="en-US" dirty="0"/>
              <a:t>Compression issues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8E6562-FE5E-C24C-8D24-893B9533CFEB}"/>
              </a:ext>
            </a:extLst>
          </p:cNvPr>
          <p:cNvSpPr txBox="1">
            <a:spLocks/>
          </p:cNvSpPr>
          <p:nvPr/>
        </p:nvSpPr>
        <p:spPr>
          <a:xfrm>
            <a:off x="0" y="198994"/>
            <a:ext cx="1153947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Making figures with the correct program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109284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99C34-9BEB-124C-8FF8-9577D3B7B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journals have different guidelines for figures</a:t>
            </a:r>
          </a:p>
          <a:p>
            <a:r>
              <a:rPr lang="en-US" dirty="0"/>
              <a:t>Adhere to them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935AA4-C871-F942-BB49-84610271C6EB}"/>
              </a:ext>
            </a:extLst>
          </p:cNvPr>
          <p:cNvSpPr txBox="1">
            <a:spLocks/>
          </p:cNvSpPr>
          <p:nvPr/>
        </p:nvSpPr>
        <p:spPr>
          <a:xfrm>
            <a:off x="151529" y="131721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Consult journal guidelines</a:t>
            </a:r>
            <a:endParaRPr lang="en-GB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A78A9-7062-B84F-AA73-E2659AED7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16" y="3426024"/>
            <a:ext cx="4407176" cy="2468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0B4052-0AA0-3046-8B8E-ED5869C85B1A}"/>
              </a:ext>
            </a:extLst>
          </p:cNvPr>
          <p:cNvSpPr/>
          <p:nvPr/>
        </p:nvSpPr>
        <p:spPr>
          <a:xfrm>
            <a:off x="1626501" y="6503762"/>
            <a:ext cx="69211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www.aje.com</a:t>
            </a:r>
            <a:r>
              <a:rPr lang="en-US" sz="1100" dirty="0"/>
              <a:t>/</a:t>
            </a:r>
            <a:r>
              <a:rPr lang="en-US" sz="1100" dirty="0" err="1"/>
              <a:t>dist</a:t>
            </a:r>
            <a:r>
              <a:rPr lang="en-US" sz="1100" dirty="0"/>
              <a:t>/docs/Guide-Creating-Effective-Scientific-Figures-for-</a:t>
            </a:r>
            <a:r>
              <a:rPr lang="en-US" sz="1100" dirty="0" err="1"/>
              <a:t>Publication.pdf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25A456-8D0B-0743-9E6C-C90227CE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400" y="2645537"/>
            <a:ext cx="3124200" cy="1790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F92A30-3508-5845-B82E-01CD7D05AD99}"/>
              </a:ext>
            </a:extLst>
          </p:cNvPr>
          <p:cNvSpPr/>
          <p:nvPr/>
        </p:nvSpPr>
        <p:spPr>
          <a:xfrm>
            <a:off x="6466208" y="4570601"/>
            <a:ext cx="42017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CMYK is a subtractive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color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 model</a:t>
            </a:r>
          </a:p>
          <a:p>
            <a:pPr algn="ctr"/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RGB is a additive colour model</a:t>
            </a:r>
          </a:p>
          <a:p>
            <a:pPr algn="ctr"/>
            <a:endParaRPr lang="en-GB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ctr"/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Main difference is RGB used for screen while CMYK is used for print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4509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232D5-AF50-BD41-8E5F-CC0BD31BB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Single column 85mm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1.5 column 135mm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Double column 175mm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Font: 8 point Arial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 bolding or italics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CAA8A4-9C05-924C-B24E-0C4CB95EF7D3}"/>
              </a:ext>
            </a:extLst>
          </p:cNvPr>
          <p:cNvSpPr txBox="1">
            <a:spLocks/>
          </p:cNvSpPr>
          <p:nvPr/>
        </p:nvSpPr>
        <p:spPr>
          <a:xfrm>
            <a:off x="0" y="160356"/>
            <a:ext cx="7772400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Consistency</a:t>
            </a:r>
            <a:endParaRPr lang="en-GB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9EF77C-E73A-B144-A6AE-4940B3851E73}"/>
              </a:ext>
            </a:extLst>
          </p:cNvPr>
          <p:cNvGrpSpPr/>
          <p:nvPr/>
        </p:nvGrpSpPr>
        <p:grpSpPr>
          <a:xfrm>
            <a:off x="838200" y="1155838"/>
            <a:ext cx="4521116" cy="523221"/>
            <a:chOff x="611559" y="2706063"/>
            <a:chExt cx="2220409" cy="400253"/>
          </a:xfrm>
        </p:grpSpPr>
        <p:sp>
          <p:nvSpPr>
            <p:cNvPr id="9" name="Rounded Rectangle 58">
              <a:extLst>
                <a:ext uri="{FF2B5EF4-FFF2-40B4-BE49-F238E27FC236}">
                  <a16:creationId xmlns:a16="http://schemas.microsoft.com/office/drawing/2014/main" id="{4BAEFD73-3DFA-7848-BAFA-D186C3DA3110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7C327-D2FF-6C48-8786-03B2BD900C70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General guidelines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61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0C935-CF76-5747-9881-C7272DD9097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Understanding the grammar of graphics</a:t>
            </a:r>
            <a:endParaRPr lang="en-GB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B52D56-388F-5F4A-A1C2-9E4D9FD5ED66}"/>
              </a:ext>
            </a:extLst>
          </p:cNvPr>
          <p:cNvGrpSpPr/>
          <p:nvPr/>
        </p:nvGrpSpPr>
        <p:grpSpPr>
          <a:xfrm>
            <a:off x="719884" y="1455881"/>
            <a:ext cx="4521116" cy="523221"/>
            <a:chOff x="611559" y="2706063"/>
            <a:chExt cx="2220409" cy="400253"/>
          </a:xfrm>
        </p:grpSpPr>
        <p:sp>
          <p:nvSpPr>
            <p:cNvPr id="4" name="Rounded Rectangle 58">
              <a:extLst>
                <a:ext uri="{FF2B5EF4-FFF2-40B4-BE49-F238E27FC236}">
                  <a16:creationId xmlns:a16="http://schemas.microsoft.com/office/drawing/2014/main" id="{1FD78840-6FDD-6D42-8969-C13E87BDF966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037E33-022E-8745-8D7C-1A1665B1BCA5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Structural rules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287FF5-FCB9-E34E-98F0-B74A032B1486}"/>
              </a:ext>
            </a:extLst>
          </p:cNvPr>
          <p:cNvGrpSpPr/>
          <p:nvPr/>
        </p:nvGrpSpPr>
        <p:grpSpPr>
          <a:xfrm>
            <a:off x="629290" y="4109635"/>
            <a:ext cx="4620418" cy="523221"/>
            <a:chOff x="611559" y="2706063"/>
            <a:chExt cx="2269178" cy="400253"/>
          </a:xfrm>
        </p:grpSpPr>
        <p:sp>
          <p:nvSpPr>
            <p:cNvPr id="7" name="Rounded Rectangle 58">
              <a:extLst>
                <a:ext uri="{FF2B5EF4-FFF2-40B4-BE49-F238E27FC236}">
                  <a16:creationId xmlns:a16="http://schemas.microsoft.com/office/drawing/2014/main" id="{7C59FBF2-52DF-8E49-8E57-832B0AAA88BA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59EE12-9ACD-9245-9F06-115BEE5D6CED}"/>
                </a:ext>
              </a:extLst>
            </p:cNvPr>
            <p:cNvSpPr txBox="1"/>
            <p:nvPr/>
          </p:nvSpPr>
          <p:spPr>
            <a:xfrm>
              <a:off x="665833" y="2706063"/>
              <a:ext cx="221490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Syntax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B15040-98FD-BE41-B4FE-D1BB3632FACA}"/>
              </a:ext>
            </a:extLst>
          </p:cNvPr>
          <p:cNvGrpSpPr/>
          <p:nvPr/>
        </p:nvGrpSpPr>
        <p:grpSpPr>
          <a:xfrm>
            <a:off x="6935229" y="1455881"/>
            <a:ext cx="4521116" cy="523221"/>
            <a:chOff x="611559" y="2706063"/>
            <a:chExt cx="2220409" cy="400253"/>
          </a:xfrm>
        </p:grpSpPr>
        <p:sp>
          <p:nvSpPr>
            <p:cNvPr id="10" name="Rounded Rectangle 58">
              <a:extLst>
                <a:ext uri="{FF2B5EF4-FFF2-40B4-BE49-F238E27FC236}">
                  <a16:creationId xmlns:a16="http://schemas.microsoft.com/office/drawing/2014/main" id="{71B2718C-98FB-9A4A-93BB-7AF9B27E1E64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1A42DA-0627-1143-A270-31F80EC1EA80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Framework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B270CE-32A8-0B40-9759-2A0E47EFB423}"/>
              </a:ext>
            </a:extLst>
          </p:cNvPr>
          <p:cNvGrpSpPr/>
          <p:nvPr/>
        </p:nvGrpSpPr>
        <p:grpSpPr>
          <a:xfrm>
            <a:off x="6935229" y="4121800"/>
            <a:ext cx="4521116" cy="523221"/>
            <a:chOff x="611559" y="2706063"/>
            <a:chExt cx="2220409" cy="400253"/>
          </a:xfrm>
        </p:grpSpPr>
        <p:sp>
          <p:nvSpPr>
            <p:cNvPr id="13" name="Rounded Rectangle 58">
              <a:extLst>
                <a:ext uri="{FF2B5EF4-FFF2-40B4-BE49-F238E27FC236}">
                  <a16:creationId xmlns:a16="http://schemas.microsoft.com/office/drawing/2014/main" id="{BC0CE61B-DA81-DE4D-884C-E89D4F87607E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E40ED0-F601-B64D-AB7C-1843CE86B364}"/>
                </a:ext>
              </a:extLst>
            </p:cNvPr>
            <p:cNvSpPr txBox="1"/>
            <p:nvPr/>
          </p:nvSpPr>
          <p:spPr>
            <a:xfrm>
              <a:off x="665833" y="2706063"/>
              <a:ext cx="1501224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Layered approach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43C398B-CF8E-1B4E-A4D4-DB6C3D283467}"/>
              </a:ext>
            </a:extLst>
          </p:cNvPr>
          <p:cNvSpPr txBox="1"/>
          <p:nvPr/>
        </p:nvSpPr>
        <p:spPr>
          <a:xfrm>
            <a:off x="0" y="2091311"/>
            <a:ext cx="5581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Grammar is defined as a set of structural rules which helps define and establish components of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C71C7-20D8-6D48-8837-47457BAB08F8}"/>
              </a:ext>
            </a:extLst>
          </p:cNvPr>
          <p:cNvSpPr txBox="1"/>
          <p:nvPr/>
        </p:nvSpPr>
        <p:spPr>
          <a:xfrm>
            <a:off x="6405106" y="2109449"/>
            <a:ext cx="5581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It’s a framework that enables us to concisely describe components of any graphic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E96BE-5A98-ED45-8DE5-87B3BA9BC1AE}"/>
              </a:ext>
            </a:extLst>
          </p:cNvPr>
          <p:cNvSpPr txBox="1"/>
          <p:nvPr/>
        </p:nvSpPr>
        <p:spPr>
          <a:xfrm>
            <a:off x="189761" y="4850686"/>
            <a:ext cx="5581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whole system and structure of a language usually consists of syntax and semantics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9A2CB5-3BD8-3149-B747-3A49DD57154A}"/>
              </a:ext>
            </a:extLst>
          </p:cNvPr>
          <p:cNvSpPr txBox="1"/>
          <p:nvPr/>
        </p:nvSpPr>
        <p:spPr>
          <a:xfrm>
            <a:off x="6285761" y="4860613"/>
            <a:ext cx="5581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Instead of random trials and errors, it follows a layered approach by using defined components to build a </a:t>
            </a:r>
            <a:r>
              <a:rPr lang="en-US" sz="2400" dirty="0" err="1"/>
              <a:t>vizualisation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076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earch.tableau.com/sites/default/files/900x89...">
            <a:extLst>
              <a:ext uri="{FF2B5EF4-FFF2-40B4-BE49-F238E27FC236}">
                <a16:creationId xmlns:a16="http://schemas.microsoft.com/office/drawing/2014/main" id="{551ED845-EC84-F44C-A74A-CD3522897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30" y="2514600"/>
            <a:ext cx="3743123" cy="37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89F1A54-A61B-0F45-AD47-A5F2CA3E987F}"/>
              </a:ext>
            </a:extLst>
          </p:cNvPr>
          <p:cNvGrpSpPr/>
          <p:nvPr/>
        </p:nvGrpSpPr>
        <p:grpSpPr>
          <a:xfrm>
            <a:off x="891610" y="1906013"/>
            <a:ext cx="4271562" cy="1003194"/>
            <a:chOff x="611559" y="2708920"/>
            <a:chExt cx="2220409" cy="767423"/>
          </a:xfrm>
        </p:grpSpPr>
        <p:sp>
          <p:nvSpPr>
            <p:cNvPr id="4" name="Rounded Rectangle 58">
              <a:extLst>
                <a:ext uri="{FF2B5EF4-FFF2-40B4-BE49-F238E27FC236}">
                  <a16:creationId xmlns:a16="http://schemas.microsoft.com/office/drawing/2014/main" id="{2A421211-55F9-0F48-A4F2-C99306D229B8}"/>
                </a:ext>
              </a:extLst>
            </p:cNvPr>
            <p:cNvSpPr/>
            <p:nvPr/>
          </p:nvSpPr>
          <p:spPr>
            <a:xfrm>
              <a:off x="611559" y="2708920"/>
              <a:ext cx="2220409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FD0225-23FA-C64A-A608-401B14310684}"/>
                </a:ext>
              </a:extLst>
            </p:cNvPr>
            <p:cNvSpPr txBox="1"/>
            <p:nvPr/>
          </p:nvSpPr>
          <p:spPr>
            <a:xfrm>
              <a:off x="665833" y="3193812"/>
              <a:ext cx="2028345" cy="282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00CDD43-A897-A444-8E2B-35B6D4AD6ABF}"/>
                </a:ext>
              </a:extLst>
            </p:cNvPr>
            <p:cNvSpPr txBox="1"/>
            <p:nvPr/>
          </p:nvSpPr>
          <p:spPr>
            <a:xfrm>
              <a:off x="729762" y="2708920"/>
              <a:ext cx="1964416" cy="40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Leyland Wilkinson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DDD5AD-5FD9-AA49-AF99-297320C6F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82" y="815817"/>
            <a:ext cx="2786340" cy="41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D385F5A-5982-1D4F-AA46-325799B82A76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Understanding the grammar of graphics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7E999-8522-7B4E-AAE1-DB1C11076EA1}"/>
              </a:ext>
            </a:extLst>
          </p:cNvPr>
          <p:cNvSpPr txBox="1"/>
          <p:nvPr/>
        </p:nvSpPr>
        <p:spPr>
          <a:xfrm>
            <a:off x="6018835" y="5411454"/>
            <a:ext cx="5581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Inspired Hadley Wickham’s ggplot2</a:t>
            </a:r>
          </a:p>
          <a:p>
            <a:pPr algn="ctr"/>
            <a:r>
              <a:rPr lang="en-US" sz="2400" dirty="0"/>
              <a:t>Layered grammar of graphics framework</a:t>
            </a:r>
          </a:p>
        </p:txBody>
      </p:sp>
    </p:spTree>
    <p:extLst>
      <p:ext uri="{BB962C8B-B14F-4D97-AF65-F5344CB8AC3E}">
        <p14:creationId xmlns:p14="http://schemas.microsoft.com/office/powerpoint/2010/main" val="172633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48583B-E2DC-4442-950D-E4F90225F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63" y="1565275"/>
            <a:ext cx="4402237" cy="49466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F5EFED3-4963-C44A-8015-3A62E9A00A0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Mappings between grammar of graphics and layered grammar of graphics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916EED-6077-1C48-9240-3DF3B30107FF}"/>
              </a:ext>
            </a:extLst>
          </p:cNvPr>
          <p:cNvSpPr/>
          <p:nvPr/>
        </p:nvSpPr>
        <p:spPr>
          <a:xfrm>
            <a:off x="769177" y="245950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2400" dirty="0"/>
              <a:t>Hadley’s layered grammar of graphics uses several layered components to describe any graphic or visualization. Most notably, it has some variations from the original grammar of graphics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748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3804</Words>
  <Application>Microsoft Macintosh PowerPoint</Application>
  <PresentationFormat>Widescreen</PresentationFormat>
  <Paragraphs>794</Paragraphs>
  <Slides>66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Arial</vt:lpstr>
      <vt:lpstr>Calibri</vt:lpstr>
      <vt:lpstr>Calibri Light</vt:lpstr>
      <vt:lpstr>Charter</vt:lpstr>
      <vt:lpstr>Courier New</vt:lpstr>
      <vt:lpstr>Lucida Console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62</cp:revision>
  <dcterms:created xsi:type="dcterms:W3CDTF">2021-10-30T10:41:47Z</dcterms:created>
  <dcterms:modified xsi:type="dcterms:W3CDTF">2021-12-19T16:04:16Z</dcterms:modified>
</cp:coreProperties>
</file>